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15"/>
  </p:notesMasterIdLst>
  <p:sldIdLst>
    <p:sldId id="287" r:id="rId2"/>
    <p:sldId id="270" r:id="rId3"/>
    <p:sldId id="271" r:id="rId4"/>
    <p:sldId id="264" r:id="rId5"/>
    <p:sldId id="265" r:id="rId6"/>
    <p:sldId id="266" r:id="rId7"/>
    <p:sldId id="267" r:id="rId8"/>
    <p:sldId id="268" r:id="rId9"/>
    <p:sldId id="269" r:id="rId10"/>
    <p:sldId id="282" r:id="rId11"/>
    <p:sldId id="283" r:id="rId12"/>
    <p:sldId id="284" r:id="rId13"/>
    <p:sldId id="285" r:id="rId1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12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889BF9-02BF-443E-BE34-36BEFDBD5C15}" type="datetimeFigureOut">
              <a:rPr lang="es-ES" smtClean="0"/>
              <a:pPr/>
              <a:t>15/05/2016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0F37F1-1386-4CFB-A427-BD826678CCE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2 Marcador de notas"/>
          <p:cNvSpPr txBox="1">
            <a:spLocks noGrp="1"/>
          </p:cNvSpPr>
          <p:nvPr>
            <p:ph type="body" sz="quarter" idx="1"/>
          </p:nvPr>
        </p:nvSpPr>
        <p:spPr>
          <a:xfrm>
            <a:off x="685800" y="4343400"/>
            <a:ext cx="5486400" cy="276999"/>
          </a:xfrm>
        </p:spPr>
        <p:txBody>
          <a:bodyPr>
            <a:spAutoFit/>
          </a:bodyPr>
          <a:lstStyle/>
          <a:p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2 Marcador de notas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2 Marcador de notas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2 Marcador de notas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2 Marcador de notas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2 Marcador de notas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A42F8-43E4-4F0C-A65E-3E2C145CF82E}" type="datetimeFigureOut">
              <a:rPr lang="es-ES" smtClean="0"/>
              <a:pPr/>
              <a:t>15/05/2016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96F31-38B9-4083-ABF7-EA3290FF887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A42F8-43E4-4F0C-A65E-3E2C145CF82E}" type="datetimeFigureOut">
              <a:rPr lang="es-ES" smtClean="0"/>
              <a:pPr/>
              <a:t>15/05/2016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96F31-38B9-4083-ABF7-EA3290FF887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A42F8-43E4-4F0C-A65E-3E2C145CF82E}" type="datetimeFigureOut">
              <a:rPr lang="es-ES" smtClean="0"/>
              <a:pPr/>
              <a:t>15/05/2016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96F31-38B9-4083-ABF7-EA3290FF887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ítulo, tex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B32F738-6F37-4942-A380-B09535E648D4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A42F8-43E4-4F0C-A65E-3E2C145CF82E}" type="datetimeFigureOut">
              <a:rPr lang="es-ES" smtClean="0"/>
              <a:pPr/>
              <a:t>15/05/2016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96F31-38B9-4083-ABF7-EA3290FF887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A42F8-43E4-4F0C-A65E-3E2C145CF82E}" type="datetimeFigureOut">
              <a:rPr lang="es-ES" smtClean="0"/>
              <a:pPr/>
              <a:t>15/05/2016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96F31-38B9-4083-ABF7-EA3290FF887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A42F8-43E4-4F0C-A65E-3E2C145CF82E}" type="datetimeFigureOut">
              <a:rPr lang="es-ES" smtClean="0"/>
              <a:pPr/>
              <a:t>15/05/2016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96F31-38B9-4083-ABF7-EA3290FF887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A42F8-43E4-4F0C-A65E-3E2C145CF82E}" type="datetimeFigureOut">
              <a:rPr lang="es-ES" smtClean="0"/>
              <a:pPr/>
              <a:t>15/05/2016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96F31-38B9-4083-ABF7-EA3290FF887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A42F8-43E4-4F0C-A65E-3E2C145CF82E}" type="datetimeFigureOut">
              <a:rPr lang="es-ES" smtClean="0"/>
              <a:pPr/>
              <a:t>15/05/2016</a:t>
            </a:fld>
            <a:endParaRPr lang="es-ES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9296F31-38B9-4083-ABF7-EA3290FF887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8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A42F8-43E4-4F0C-A65E-3E2C145CF82E}" type="datetimeFigureOut">
              <a:rPr lang="es-ES" smtClean="0"/>
              <a:pPr/>
              <a:t>15/05/2016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96F31-38B9-4083-ABF7-EA3290FF887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A42F8-43E4-4F0C-A65E-3E2C145CF82E}" type="datetimeFigureOut">
              <a:rPr lang="es-ES" smtClean="0"/>
              <a:pPr/>
              <a:t>15/05/2016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49296F31-38B9-4083-ABF7-EA3290FF887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4C6A42F8-43E4-4F0C-A65E-3E2C145CF82E}" type="datetimeFigureOut">
              <a:rPr lang="es-ES" smtClean="0"/>
              <a:pPr/>
              <a:t>15/05/2016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96F31-38B9-4083-ABF7-EA3290FF887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4C6A42F8-43E4-4F0C-A65E-3E2C145CF82E}" type="datetimeFigureOut">
              <a:rPr lang="es-ES" smtClean="0"/>
              <a:pPr/>
              <a:t>15/05/2016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49296F31-38B9-4083-ABF7-EA3290FF887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s://www.youtube.com/watch?v=M1LFC643-l0" TargetMode="Externa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s://www.youtube.com/watch?v=LNCCHBwcEAU" TargetMode="Externa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Z4eLNavYOIg" TargetMode="Externa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2051720" y="3284984"/>
            <a:ext cx="6480048" cy="2301240"/>
          </a:xfrm>
        </p:spPr>
        <p:txBody>
          <a:bodyPr>
            <a:normAutofit fontScale="90000"/>
          </a:bodyPr>
          <a:lstStyle/>
          <a:p>
            <a:r>
              <a:rPr lang="es-ES" sz="6600" dirty="0" smtClean="0"/>
              <a:t>LITERATURA </a:t>
            </a:r>
            <a:br>
              <a:rPr lang="es-ES" sz="6600" dirty="0" smtClean="0"/>
            </a:br>
            <a:r>
              <a:rPr lang="es-ES" sz="6600" dirty="0" smtClean="0"/>
              <a:t>generación del 27</a:t>
            </a:r>
            <a:endParaRPr lang="es-ES" sz="6600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6" name="Picture 2" descr="http://4.bp.blogspot.com/_MYIGTk2jPWc/S-qPohr1YnI/AAAAAAAAAEM/qi_Wtcdx7cE/s1600/a1008_1_arbor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8"/>
            <a:ext cx="4227350" cy="60932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RAFAEL ALBERTI</a:t>
            </a:r>
            <a:endParaRPr lang="es-ES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474840" cy="5257800"/>
          </a:xfrm>
        </p:spPr>
        <p:txBody>
          <a:bodyPr>
            <a:normAutofit fontScale="70000" lnSpcReduction="20000"/>
          </a:bodyPr>
          <a:lstStyle/>
          <a:p>
            <a:r>
              <a:rPr lang="es-ES" dirty="0" smtClean="0"/>
              <a:t>Gaditano.</a:t>
            </a:r>
          </a:p>
          <a:p>
            <a:r>
              <a:rPr lang="es-ES" dirty="0" smtClean="0"/>
              <a:t>En un primer momento sigue la </a:t>
            </a:r>
            <a:r>
              <a:rPr lang="es-ES" b="1" dirty="0" smtClean="0">
                <a:solidFill>
                  <a:srgbClr val="00B0F0"/>
                </a:solidFill>
              </a:rPr>
              <a:t>poesía popular y tradicional</a:t>
            </a:r>
            <a:r>
              <a:rPr lang="es-ES" dirty="0" smtClean="0"/>
              <a:t>, en temas como la </a:t>
            </a:r>
            <a:r>
              <a:rPr lang="es-ES" b="1" dirty="0" smtClean="0">
                <a:solidFill>
                  <a:srgbClr val="00B0F0"/>
                </a:solidFill>
              </a:rPr>
              <a:t>añoranza de su tierra marinera.</a:t>
            </a:r>
          </a:p>
          <a:p>
            <a:r>
              <a:rPr lang="es-ES" dirty="0" smtClean="0"/>
              <a:t>Después, atraviesa </a:t>
            </a:r>
            <a:r>
              <a:rPr lang="es-ES" dirty="0" smtClean="0">
                <a:solidFill>
                  <a:srgbClr val="00B0F0"/>
                </a:solidFill>
              </a:rPr>
              <a:t>una etapa vanguardista</a:t>
            </a:r>
            <a:r>
              <a:rPr lang="es-ES" dirty="0" smtClean="0"/>
              <a:t> en la que recurre a temas como la </a:t>
            </a:r>
            <a:r>
              <a:rPr lang="es-ES" b="1" dirty="0" smtClean="0">
                <a:solidFill>
                  <a:srgbClr val="00B0F0"/>
                </a:solidFill>
              </a:rPr>
              <a:t>soledad del hombre</a:t>
            </a:r>
            <a:r>
              <a:rPr lang="es-ES" dirty="0" smtClean="0"/>
              <a:t> en un mundo sin sentido.</a:t>
            </a:r>
          </a:p>
          <a:p>
            <a:r>
              <a:rPr lang="es-ES" dirty="0" smtClean="0"/>
              <a:t>Durante la </a:t>
            </a:r>
            <a:r>
              <a:rPr lang="es-ES" dirty="0" smtClean="0">
                <a:solidFill>
                  <a:srgbClr val="00B0F0"/>
                </a:solidFill>
              </a:rPr>
              <a:t>guerra</a:t>
            </a:r>
            <a:r>
              <a:rPr lang="es-ES" dirty="0" smtClean="0"/>
              <a:t> y su militancia recae en </a:t>
            </a:r>
            <a:r>
              <a:rPr lang="es-ES" b="1" dirty="0" smtClean="0"/>
              <a:t>una </a:t>
            </a:r>
            <a:r>
              <a:rPr lang="es-ES" b="1" dirty="0" smtClean="0">
                <a:solidFill>
                  <a:srgbClr val="00B0F0"/>
                </a:solidFill>
              </a:rPr>
              <a:t>poesía al servicio de la causa republicana</a:t>
            </a:r>
            <a:r>
              <a:rPr lang="es-ES" dirty="0" smtClean="0"/>
              <a:t>.</a:t>
            </a:r>
          </a:p>
          <a:p>
            <a:r>
              <a:rPr lang="es-ES" dirty="0" smtClean="0">
                <a:solidFill>
                  <a:srgbClr val="00B0F0"/>
                </a:solidFill>
              </a:rPr>
              <a:t>En el destierro, </a:t>
            </a:r>
            <a:r>
              <a:rPr lang="es-ES" b="1" dirty="0" smtClean="0">
                <a:solidFill>
                  <a:srgbClr val="00B0F0"/>
                </a:solidFill>
              </a:rPr>
              <a:t>añora España</a:t>
            </a:r>
            <a:r>
              <a:rPr lang="es-ES" dirty="0" smtClean="0">
                <a:solidFill>
                  <a:srgbClr val="00B0F0"/>
                </a:solidFill>
              </a:rPr>
              <a:t>.</a:t>
            </a:r>
          </a:p>
          <a:p>
            <a:endParaRPr lang="es-ES" b="1" dirty="0" smtClean="0"/>
          </a:p>
          <a:p>
            <a:r>
              <a:rPr lang="es-ES" b="1" dirty="0" err="1" smtClean="0"/>
              <a:t>Titulos</a:t>
            </a:r>
            <a:r>
              <a:rPr lang="es-ES" b="1" dirty="0" smtClean="0"/>
              <a:t>:</a:t>
            </a:r>
            <a:r>
              <a:rPr lang="es-ES" dirty="0" smtClean="0"/>
              <a:t> </a:t>
            </a:r>
            <a:r>
              <a:rPr lang="es-ES" i="1" dirty="0" smtClean="0">
                <a:solidFill>
                  <a:srgbClr val="00B050"/>
                </a:solidFill>
              </a:rPr>
              <a:t>Marinero en tierra, Sobre los ángeles, Entre el clavel y la espada etc.</a:t>
            </a:r>
          </a:p>
          <a:p>
            <a:pPr>
              <a:buNone/>
            </a:pPr>
            <a:r>
              <a:rPr lang="es-ES" i="1" dirty="0" smtClean="0"/>
              <a:t>“Se equivocó la paloma”</a:t>
            </a:r>
          </a:p>
          <a:p>
            <a:pPr>
              <a:buNone/>
            </a:pPr>
            <a:r>
              <a:rPr lang="es-ES" i="1" dirty="0" smtClean="0">
                <a:solidFill>
                  <a:srgbClr val="00B050"/>
                </a:solidFill>
                <a:hlinkClick r:id="rId2"/>
              </a:rPr>
              <a:t>https://www.youtube.com/watch?v=M1LFC643-l0</a:t>
            </a:r>
            <a:endParaRPr lang="es-ES" i="1" dirty="0" smtClean="0">
              <a:solidFill>
                <a:srgbClr val="00B050"/>
              </a:solidFill>
            </a:endParaRPr>
          </a:p>
          <a:p>
            <a:endParaRPr lang="es-ES" i="1" dirty="0" smtClean="0">
              <a:solidFill>
                <a:srgbClr val="00B050"/>
              </a:solidFill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endParaRPr lang="es-ES" dirty="0"/>
          </a:p>
        </p:txBody>
      </p:sp>
      <p:sp>
        <p:nvSpPr>
          <p:cNvPr id="61442" name="AutoShape 2" descr="data:image/jpeg;base64,/9j/4AAQSkZJRgABAQAAAQABAAD/2wBDAAkGBwgHBgkIBwgKCgkLDRYPDQwMDRsUFRAWIB0iIiAdHx8kKDQsJCYxJx8fLT0tMTU3Ojo6Iys/RD84QzQ5Ojf/2wBDAQoKCg0MDRoPDxo3JR8lNzc3Nzc3Nzc3Nzc3Nzc3Nzc3Nzc3Nzc3Nzc3Nzc3Nzc3Nzc3Nzc3Nzc3Nzc3Nzc3Nzf/wAARCADwAMQDASIAAhEBAxEB/8QAHAAAAQUBAQEAAAAAAAAAAAAABAACAwUGAQcI/8QAOBAAAgEDAwIEBQIEBgIDAAAAAQIRAAMEEiExBUETIlFhBjJxgZEUoSOxwdEHM0JS4fBi8RVygv/EABQBAQAAAAAAAAAAAAAAAAAAAAD/xAAUEQEAAAAAAAAAAAAAAAAAAAAA/9oADAMBAAIRAxEAPwC/Yq2xmZ3H9K47bFRsB6dqhNwm44UmDGw3+tS2yFBcsfWTQc8Q6dCqxccmOfvTk1TrZwJbYAbjtzU2s3AhUkx3+WRTlx7zhWYIAfMRMmgN6eeTEAf6jBoizdjIIWWEAoBvQ9m2fCLPqKiIjajseBI0qsAaYoCce9f2iw8HeQBtU7XUS5uGTVudVRoXXS2qB3FTvk22tDTcViGErzzQPaAgIYbmfpTLTF/IORO8U8WbbJNom0T3X+1RNZu48MLqNPlGpNzNAizlzBAI5mul1tlZdRz3pNaMlnYss7idql8C2ug+EkR7evuPSg6jSoYkGTU6kkSBH1pgx8ZoDWkEiYj+1PS0LZm2dJHI52+9A5iRswrg2BOkbcU/sxZdHodiD7ikgB1AtqHrQJdJHpTyFMAHc7b1HAVhG9ThJYbxvxFAgX0zIP1qFy4b681K1uQATImorhZhocyRzQIkRBWSeK6sR7964oJEelOUfvQdrsnim7E073oFB9BSrmqlQeX4w8O2ATqJAJb1NSqn+6JB+WeKHtsAxEQo4I9aers4JukKJ4iZoJxftlpA1MI4M+1GW3vaQqIQDtJIFVYvrbLaHggcjaplyii+e55J3kzHvQX+MbjAMdHpEzRQs6dy5ccEARFUWNnnbS4IDck7TV5h3dan+KpJ5OmgKsIhgEJuNpFTPYS5bZLllXUiQDwKHFvw0Dq20aioUSAO9G4xLgkTB7Ec0EKYw0hrF5rTAcfMKdfXKazpD2njeSCvFEBQhKgQOw9KZki4thyLm8cetBXr4r3P4twKBsQg5+9G+FbZSNbFokeY7UDjIwur4twBoHl47UbjsHuSrAx7UD7XbdpImZ4FEKTIUtvzuKYLRLQrnnfYV20hVhLAlhMlT2oJrckE6dj6U14nYR7CnqxiJUjvFNeJIgiTvtxQMcHht59KIsnxFAndT2qBiBsN6fiE6mHvQS3SunT2oZtxq7bTU15dLz696gmNSnfbtQSI0bmd6eQNW8wRxUY4G9SqQRDc9jQNiSxP2HpTu1cIJpcEzQd29BSrlKg8oAVAo3Mg7n1qYWWIEv8AkSKYCGusTGwnmpLLeLbLXNrZMJvA/wC7UDGxrZYgOWDEFfYGuHAcE+FpBjYkzU/6i3btMSgXylSRuWUD8Deu2b4vnXqZAJILEwBHf33oI3xbh0MXGpdixAE0f0g6DJuM6DYAjY+1DPcQ39Fy4TBC6FQkmQDvJqS7cCFbKXlBAkHUAGHO1Bf41+8Ge6WlCeD2+lWGHd8N2tF5Aghm7g1mcW8oYKXUkNHO/wBIqytX3VoUF9hqjkT/AMUF+9wNdCd4nbtxQnW7xx+n6lLEl1EAb1yw73MkXLixIhQDxtQ3xE4GJjKpBJuSR3OxoEboZLN6CofZg2xBjai8SNVtxCgk7atuJoC2n6jpF4WpF22oZd54qXpWUlzGtunmO0yJ2oLDEyUe3r1ABjEx+KLG8idj2B4qltk4ykSZttDAyNqsFzbTwUeSR2FAcLe4kkVxgeV3/nVddynt3EIACEd+TRNnJLwNLAztNBM6yJHIruLq8QidiN65q1AkcjmKfYJ1zE/0oHX9xzuPShQeWBkHaOCKJvHfYj7VBbXVHt3oJUAI4rs9orgBG3H1NdGxmaBxGqCNvWkQCPcVzctvwacAACKDkD1NKu/alQeRu58G88QAu0LQ5ydDFSC4AgqOCNiO4pX2FvHcwwDDjmTxuKAa55fEaTc08jaR3oD8fLa6DaK3AXY6Tp1Kpgn87RVT+rzcjWLJOsXJDK0RtyWNHY4LZyEMwW2EZFG8nYj+tG5GTgYXnyCvzSLKCQg9xQR/qsq/0e8CCMq2p1G2NmCweT7euwqpTIzbdm2l61rQPpuAqVYqOCBPI379hV/j/GPTbdsqtvSzeRdRIIJEAwPrV3Z6v0zORi1kuNJDNZOuN/Tnv6UGEs9fyrIRmsukkAkgsY/JirjpvxILjMC3iEt5oO4M+npVyMPo+UwFu5YuhtxDifoQd6wHxZi2+lZxOKzAA6l8Nv7Gg9Vwb96+CENu0B37me0V3PwDk5Vlb5a5bAmdW4J9tq8++GeuX7bQXuPMC2DG0D6716T0u/m5FtDpSSu+p/7CgM6d0tsJybd4m2dwp9JrO/qLvSepX8fJB0MxKMBsQe1bBP1dmyC+ho5USD+9ef8AWOsv1DqTWbSJbt230kgwTvHNAXd6tevuUsW2uxudIgTXcZuouwR7BtgmRLiPz2/FSYpGNZRnQMxBAnv9xRuL1Wys6wWcne3bGrf+lB3T1Sz/ABGsW7ilIULDFR6zAn7URidQ0+HbuYzA7QCCTPeP/dWGJ1THvAC5be2m0M2kjf8A/W1SPj22vN5VFzkFRIIoJ8bLV/8ASslYAHP3oq0QWBE78VU4lrwXKSCBwIgkTVlb8ogdhAoH3H0MdQmRTraALIM0NrLnz8Hg0QhAMLxAoJQFiT3rkCuqBBrjMIIg89qB3l7U+Bpn0qKdjHakrwNp39qCSfalTNVKg8azGi1pkQ2/vVTbZygWA4mSVq0y7ZZD5FJHIBgneqixZZXdTbaXOxG5H0oHXc+7ghrFkK99wAqwD4Y7me1U2fayMi0zIWW2hlokFxG9amz0ZbVm5cCw7rqYd5qRMPEv6VvM1lgsak3Bj1FB5onTBevhisWSTOxYj+9eh9N+Hcuz0s9RxLrWLwMrbPlBHvv7UVgfD+DZvW71q7buXJ1Em2TtPpxWuxgT86hxwNfyj3ig866nkZWTYORdxLtggQT4fkLdyrdv61mshcvKKMzgrq5Vp9eK9szrZybF1HRPD08wBArzrNwCvU/DsWwbYYidgBt60AXw/bdFZRphG5Bj0mvSeg5JtaZG5H1IrK2MJcfFK6PMTLR61oOjltaBQVZV4BoNz4viWZUAD0rz3qfw1mY2Tcu4aC6rNqCgwVE1vMFVfHIOotA+Y71H1R2S2q6QwbbzcHvQeT9Ru5WOzi6uRFob27IYgfUjbvWS6jndUzmx1tZDWrWrSVQ6VH1jf+Ve842MfE12bnh99IG32p2X8NdI6lcS5mYFo3lB/iWvIx35MRQebfDnSutX8S5ft5bRaHlW4xYXCPWeK1Xwd168q+DluWtq+gpcPntHb9q0+F0bFw8c2Me2qqGMK/8A63oi303FJdfAQtcEOwSBHbtQSPKspEdwT/Kpwm4BjYREVBaCWLy2WOrSsKSd496KB32FAJeGgtIheIBqK31G0IWYjmaMvBLg8N+/eqvIw1d4DCSNto/NAcvUrR/1we1SjNtEDzTNUb9PIuCbikCSF70IbN1Y0uDv60Gp/UpqI1bD3p4vIRIb96xlw5KkslwzP1pf/IZVosJ1AcmIoNtrWB5jSrJDrF2ANIkCDuaVBlFsBjbBUlYH96lXFSEcxzqJHbeorN2L0MwOkGB7xRwcPAZhECdu9A2xk27d11uGB7im5XTLV+61yw0NA2jaTUfULNy1ZLtaDoZGsAE71zC6mva35goBAPNA7FxWstAVtj371dWbgRVXwxq5AoXxi3ndNBI3k8VGcpyvh2jJmC/+z+5oJepZ4RLlrHRvFI5J2X3IrPWyovkxuq9yJPej8hVtWWAcAHliZJ9TVcgVrzN4q7bAEcbc0D7jawv8RwrGBvV70b5gAw+YdqqLbA6FLAyCZjaatumOJ8yhnmREb0G2xG/giAAfUGadetC8jJdAZG7VFg+dWgCQP6UQCVMkafrQUHh38bK8NgdiCoPpP71dYeUrwp2YetPyLS5ChXlZ3VxsykdxVaIs5a4+aSl0n+HdHy3Aedux9qC7ZhcAj8zXQy2wVjfiZNRIoRVDEmByDzSch/loJlIcEmmqPMAPxXbQ0r9ajusUIIE70HLjEOVCH39qHvgAfLI7H/ipr+q4JVgGnc96rMy5kWz5gAZJmf6UENy+usmJA222oYcLC8Gd6DyctnuNIMDtFDNlssEAg6TyaCycKV4J351GhrqKNZCsZ2mgB1G55dR/EVLbzFZYL/Nz3oH6RJMHf3pVwXFk7jmlQZg3WFwhF1AD6b8VMmaFKqqgQNR2ofIteWdMKG5mdqDvMbTyDto7dqC4HVVWyqXdUnnfYbVXvmAC62Jiy7N8x2jn0oHHt3L18a38pO4YdhVzYtLYtHQWYmeRQOwsbIvWxcy8luPkViF+lWRdce2qW9IQDgbVD4iorefSVHpIqo6pmENpnUAJnagg6z1E+GzbRqiD3oLDsXBZa+fNcbeQsAb1T37r5eRY8VD+nW4NXEHetkL2JdteEogTx6igZ05WCkup1LO59xxWi6UFusNQIeIjbb1iqAXLOM+kSEA3+1W/S+oWoHnImTB2mg3HTZDlNtJjfv8AvRlwGdo+wiqjp2bbkMWEMRtVlbyUuMNx6UFZd6hc6dmrjX/8q6NVp539x9pqzbwcuw9u8ouIw4I/Bqm+MreO/QruSXVb2IDetsD3HI+42oD4d60L1obGABwZ9aC9H6vCDaGbIswNn+cf3ouzl23t6uOx1CKelwXLRIVvXc1FftyCV+aJI9aCYZAJ2gL9ahv3QN+I3mJoa2JAUrD+opueWttZhiBGxjvQEtkKbc2m9JnaqbPuDJBtC4QwB0kGovFfHy7bkrB2aTzNQZYS8Bdx7oAQ7q3bft7UALMgJZmPpTXZS+zbgRUy2PEtlSwgn/bNM/TNDESTQM8OQnynYnfehmRrWgKF5PAgVJkm7ZmBqAHpQ1rJFwhXTcDt3oJVvNHy/tSphS2YgN+f+KVAApcW2J1KQTtFQZFoHWQwC6vz61Navg6QTKn0PaablAgEJbIljz3NAJjK5yJYgBVG87UWQ4hT5tUkD1qIoVLaU3I7niuZDBY1KVI3EtwKCPLzX0skbj0O3tVF1R2u3vBVSSwMkHgUXfuAgc+YmDEGmdLt+Ncv3izCYAA5ig5YwVNtUGwA4J5obJ6a5Ci3eYSSe/E+taMr4cRcBKDcMZJAqMNqRFtkRJB2if8ApoKJLuZjh/Fum8oAA1c0XjZN12RbL/xFWWQCrFcC5kNAUBCR5gJj1rR9K+DcS6hu5Il9I3B+lAN8P9UydheBEmF9T/WtLcwOqZhRrd44lkjcIJZvqfSl03pdjpmUv6eyoMwW5O/H2rTIbboFB3+vBoM3lfDa5nR8jEysi7eu3FMO54IIgD715x0G/kdMzHwsjUlzHuQR6jsa9wZZEg7EbGJH1rzb/EvpP6TMxetWDpgi1fA7zwaDRdJ6k1y2oZyRxMRNXYvE9tiaw/wxnlhDEGGHbtWzxQdJbkex52oJMYMyAkRPFC9ccY4tSDzAPbijbZGxAMDgCgOtobtpRB2bYUFBlZZuOlpQBHzEDmnW1YKIX5huB/Kh7toqdQUg+s1It1ROxG3l5oCVtwFBU8zFOC+UkKfmrlu6AixUX6sCY3E0Dr6BgQQeOIqiz7AS9KQNgeTV4uStxm3BnYAxQvULbsG0kLtzQUQulVUeLwPX/mlRbY7T24pUFIJ8S2CkbGYPaKJZ18oZG1TsQJoW04RlljITYHttvRq3F2RSY77ccUDGWHZ11QORxvUdxQ5Gv51QGKnAkwJhmG42pt0jzhTqPuwn/u1BUZqXG0W1YAu2njieaNxrXg2DpIEmAQIE8VBeRmyUdVEIu0evP4p964H0hUnzSSP6UBVwtr2URGnnb71xbAR7YtqApbgjv/0UDdcIrm7qEyIO5/NNTqti2jWrrsWVRpPMxxQa/pmOjW10oNRadKkmfT+UVobN17ZSEJtlYAJMj1+1ef8AR/iq1ZKKxZxMwE43rYdI6907qIi1eCkLpG8EHvQWr3Zdbu58naIP/Zq1sOdC6dO/zSRJqnbquJZZUZ0BmeduKLxs7HvKHS6m3LBufpQWlu4WJGqTyd9qC61h2+qdNyMV0kXrZAgd42/eui4jtsdVdduViNtie1B5r8KrdF7w7qDUh0t7EbH969Jw3C2l2JJIEAe1YexbTG+Ksy2lmFa8XBIO2oBvxJNbzF/y1IY+Y8UHQpUaSTPqKgybJyAF4+oost5vMd45IqJMhReFs7TQV97pDNbOg6/p3qkzsW9Yk3JVQO45reWyqnSIG3ryfpUHUsNMzFdCACRsR2NBjRvaXckgbCoGQyN5DdqKZHsFrVwbqe/emooaNS8DtQDovhkllET3qTIuBkaFBA2jmuXlLgBRAJ9agIFqz5pHqfeggNuSSRB9J/4pVEby6m+fmlQZ43DqLqY0wDIqexcChW1DZeAeaCe6Cjk6SoI/1b/epFgPI4VI45oDS8W9k2ZwTFQ3B5n0KvmIiDvPpTVbYDSyxEc0/F0s+oowLGI0xx6UEOXZZWHIYkEn2H9Kr8q+qrbaW1E7AGKuepIQjOvlGncjaP8AsVRpiPkuqvd1WV3LkbHmgqM7qVzIDDHR9UwWAmKqb13MF1wbGQpgEyNz9q3WJYs2bQUR8/AIBG1Psyt5tOhjI1Bk43/tQYvEOWCj3Ld23uY1WzEdt6Mxcy9Zci1buBid9KN/avSekMLt5fEazdVJkGfx7b1e43TbNxS8gbyxAnvvzQebr1/NcKbWDlMyjSNFo7ztJkdqNXqHXHu2yek5qIvJW2PrXp1ro9lGYtd8rEFDA7ijhiJsiwV2g6d6DzvpuX11L2o4GQbIEsGAMe43mtVjZJbw7oZvORtHIq4FkBrbovynYnneg+rY64mi5bKgNc8wOxBPagrMvHFnr9rJWdGRbAJgxqX/AIrS4hK2xC0BcBvWNBiUIKgnvRuIVZVYEQNqCe4IUzH3NU117ljM1OoKjeau0/zgWUETTc/Bt31uHSQHEEigCt5Ie+I9djMjirrGbUoDd6osTplyyyht1HB71e4y+GoPNBn/AIixTb1Otv5u1UdpQWJDHjf22re5do3LZJWduKxXUcVsS84BIDkwTQV2RlFWCiZ7d6HAe4QXY/Nx2qezji5eLNdHG3FTwJQLp533ntQBjFZi0OuxilRasQojRSoPPEVbiMjp5SYAHaDRanTJVW2B7cjagMO4CqqzOfNO+xNWAcb6WmTG+/2oJpE+WYAGw7/9in414G8hLbz9qAyclMS1evXzKWkGykAk8AfkisPf6l1G7dS5+pufN/ofSB+DQeldYvi3iu2q2Z44O/aKFsTp0J4cIh45n/3WL+H7vVuu9Yxum28i7eN+8q6bnm0qOT+K2PUPjvC6f1jN6dl9FxcnBxrrWlu45hmCmJ395oHMpQ24QFj61ALwxVZvDLSZnvNW+F1D4S6yFGF1F8G+V2s5BgSfr/eg+p9Dy8YBnsXblidQuWTrVvuKBdM6mMbSoZuBqkctz/OtmMxkwLSKzfxYWTyB3P4mvNhlC3daG1EPuDPEVoOndTN4WMdriSAGkN7UG8Dk4tlwxgMvYetWtrKN23xpMbzt3rJdNyrt6yixIL+UgcwZmtDjtdZZW2ST9R9qCxt3VNwCRx6f1qt+IHBwFdY/zUkem8RRPg3ZBCaR+fSm5nTnzMJrCwjEgg9pBBn9qAWwSULKYI4K1YY8245ggT7UHiY9zFHh5KsrKOQ2x+9FC5yFJmByeaA6y66IcCG4NGWG3YHifzVHlZX6azbvOSUJ0t/470djZ1u5bRg4IPHmoLMKqGRTGaG4G1dVgwidjULgq28e80El3KRQBJBbiqHrkX8RxG4bcipuo5dtANUT2M0Dn31bCbUPm3EUFAG0FzKEARt/Oh7mTpMwCYn60OxJa4NOmDxHtUOR4a3GiZgbTtQGIxKg6R+9KoUuDQvzcUqDD2yUe2NYKyZqc3JGoaYD0JaZiU0qpABIg1MukgLpMzMdqCPOspmY9/HuKFDgQ47H1/lWNycW/iXBau2iDzxs30rYXj84AYGY47UPkY6Zb+C66xpiSOBQA/DufZ6P8PdUzbauOo5WnDxmH+hebjA+sbUL0D4ezOuNcXFAt2UaGvXD5F9vc0bl/C9x1sJg35OokpcPr3BFeg9IxLeDg2MWyR4aQJH+o9yfvQL4S/w/6bhZHj5pGbeA2DiFX6LXp+LjWLNpEtW0Qdgo2rG4uY1okAieJNXKdVKEAldhNAdn/D3SeoBhk4Vok8sohvzQeP8ACHRsM68fEQnsbnmI/NHYOVcyjAI43qyVNpkNHagBx8W1jEKlpQoPYRRNooCQBA+lS6C0yu57etNa2sbkqfQ0EhKQTO/vSXSoECKZ4RkgHadqcLRAgb0DrlsXkKtBHb2ql6zh5qYxbBQXXBErMNp9qtwGT5Wk9wakt3Dww/FBnunZdrNxf0eami/urKwgz71E+FkdMUJYt+LaLboTBA9jWgz+n43UbcXVAfcC4h3U1S3b+X0m6lnMT9RhkwLw5HsaA3pmcdOhjvPyvyKsb5F1QEk/eq+ymBmDxcdwrzwW3qZ8dQSWc/Y0FP1Cxj2L3jZE+XdRMiqK/mNlkMzkohI2q566n6u01uzbZiB8wMEGs/m469E+G3tl/Eu6S7b7yaCnzeoDxHCK4UNp47VXnIhnfxGG0ce9Zq5nZAvAm7GphEmiF6i8MFuKZPfig1CdSfQPOOKVZ9M9oO1rn/dSoA7LqtwSrAaTAmjbRUC2CW3A3mYqhxsjUhIcgkDY0fjZLBratdQQkiI2oCr58ilW31E6qbZuIniDWogeWB71HfZnVRKHV7zVdce4viCASTGw96DSYeS1zNQalIVTvsavbWRpt2dSLB4Mdqy/RovZRIQgKN49609uIRdEgCZoH4uXccHaAWIWKOvZDC2G0Nr9t5qtsqqrBYrrcnb7URbNwu5dgEEcUGr6PmraRJPI78781fWc+02weSa83OboyrdsXgDpMKDtVrZy2QqGujcjeg3qZAJ23BFSBlfZh9PUVR9NzleVJnYAGru3uogT70C0MFOhiJMwacLrIYcQD3AkVIp9Aaay6u/2NAgyOARE+1KBJIj+9DtZZCWsc/7TxTXyfDMkFfUHtQRZN57N5gASpHHpU6XLWQptXFUow8ykTIqr+Ib/AIWD+utMSlkS4HoarML4hs3CFDhjBggfigl6n0vJ6TfF/pwe5jEyynzG3/xU2P1ZWQG82kkxDD+VXmBn2sq2o1KHjg99qC6x0u1dsm/hW1Dgy9v1+lAzJdLNo3UQv5ZGk15n8cfEXir+nxkdHYecttA9P51vuj5SazZyRptkc1T/AB58HC/ZbOxBr0KZA5I3oPCL9y6L6ydQ1d2kijMB7uTes41pB4l26qrOwJJipupdOe00eGwAn70F0pTa6thTbJjIRoJ7hhA4P9aC3W4bb3Ld5R4ltyjRvuNj+9KhupOT1LN1BlP6m7IUEidZ+n8hSoKWzfZLjPqWNhFXFlvEE8kL2NUd1CCw0aTqAANGYV6Lj6gYAjn7UF2j6kSUJPOx5+lRXLaiSA06vWls2idSwBBrtpzca2mohi0TFBoOhWRaR3IYaiIDHt61bXGNu9aQOwJEkc0PhILWo6uANtM70ei62LO6FgDx2oHBrbADVvOwIp63G0MpZN6YbTa0YaYA4mlbt/w4KSxMEg0AFnGdOpm/ddGWIA43q5tILpS5p1EnYg0Ddt2xce5dQgACN+alxLwZ7ZBZEUb0Gi6FjPbZuSTzvWzxSUSHJrF9IygCDqIk+k1sbDh7SmQTG80BoO8CmuDBIMH2pqkQJ2mnSs+tB1GgwRNR5GOt5IKj29qfcGob/kVGt0r5Lg37e9AHaw1GPcxL/wDERwUII+YGvA/iLM6l8K/EWd0+8pe3ZebR4JQ/Kfevoi6wFxGAO1eN/wCP3T1V+ndWsiC4bHuEHkDdf60A3QP8QLJZEyXNs6dmIgg16Z0b4lTOsq1keKezASPzXzNZfVd0OB9/Stp0nrlzoti03TslmnnGZDpI51A8fsD9aD1fNZVvs5Q25ub6ePWtza8N8ZdhodZEcbivFOnfHOF1k27WUr4mUQJVwdLcbz2+lev9JyLWf0uy9i4PIAGjeCO1B538f/CIxdWZiITjMDIAnQa8n6hitjX0e3cdLinUGQQRB5r6eW/idUxL1lmRyJW4n+37V5J8a/CVzBVsjFUNjATIG6b8UHlwuOxZrjFnZizseWJMk0qMbEM/KPzSoH9Y6UuLZW4uoFHhp9OxqkKQbj2g0TBUivWPi34ea3gi7jS2PeB0kCYP+2f5V5ZctvaLKSdJfY7zQHYWYrk29Y2AAJG9W3TEN3MxzKmGLGREbVnNDsXuWmkjtwa1PwlZuZCG61sgKNIkd6DQ4xJttpUElhJ9hVivlDNomKGtWQFRAnJ3hvei9AYOCCAOI70C8gCmIUCdzUdq/aFkOFceaZnnensomNbBQu8TUGRamyFtkhRJigEysoXC6nVEiN6fikiJuQNO230qfA6cpsu11ySW7+lI2p6gqKQUQfvQW/SAbdpAzgz6rWtwcksoUMOe9ZjGWETUFAHBmrXFuC2OBz60GqteddJ57UiGUSdoG49aE6de1Dejcm6qowJA2/agVt1uICDt6CuvbDr6Ebg1RdKzVuJcHiAxcgVbWrmr/WTFA3Jdk8PfeYisB/jH07N6l8NWhgY93Iaxki44tLqKppMtHpuK3HUS922GtkAhhuN6itq1zKt2yx8EA3L2/KjgfSaD5i6Xn5HS+pnJxcg4+Tanw3I0kE/UR9jtvS6pn3s7MN26bQuR5jbtBJbuYXafcAV698UYnTeuZN+5f6dYvO9zZ1Gk6Y23FYS78B3r3UMvHwr6+NjhW8K9I1qfRv23oMt+svLZW3IIEtJ5q66H8YdX6KgOFm3ERmCm3JIP2qDqvwh1vpVo5GX0+7+mQ6Tet/xLY+pHH3qjUDSNiCTuZ2mg32Z8U5PUNGbgZD9NzscENcVyUur/AOX39qK6Z/inn3bLYnX7FvJtMsNcVYaD6jvWT+FutY/Q+pW8vK6emdbDf5V2QPqOx571vlwP8PfjHUMFz0TqTH5VhAW/+p8p+37UFVmdNsXrovYJtXMe6oZDq4HpSom9/h78R9PfwOnZuDkY0akueIyH7gnY0q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61444" name="AutoShape 4" descr="data:image/jpeg;base64,/9j/4AAQSkZJRgABAQAAAQABAAD/2wBDAAkGBwgHBgkIBwgKCgkLDRYPDQwMDRsUFRAWIB0iIiAdHx8kKDQsJCYxJx8fLT0tMTU3Ojo6Iys/RD84QzQ5Ojf/2wBDAQoKCg0MDRoPDxo3JR8lNzc3Nzc3Nzc3Nzc3Nzc3Nzc3Nzc3Nzc3Nzc3Nzc3Nzc3Nzc3Nzc3Nzc3Nzc3Nzc3Nzf/wAARCADwAMQDASIAAhEBAxEB/8QAHAAAAQUBAQEAAAAAAAAAAAAABAACAwUGAQcI/8QAOBAAAgEDAwIEBQIEBgIDAAAAAQIRAAMEEiExBUETIlFhBjJxgZEUoSOxwdEHM0JS4fBi8RVygv/EABQBAQAAAAAAAAAAAAAAAAAAAAD/xAAUEQEAAAAAAAAAAAAAAAAAAAAA/9oADAMBAAIRAxEAPwC/Yq2xmZ3H9K47bFRsB6dqhNwm44UmDGw3+tS2yFBcsfWTQc8Q6dCqxccmOfvTk1TrZwJbYAbjtzU2s3AhUkx3+WRTlx7zhWYIAfMRMmgN6eeTEAf6jBoizdjIIWWEAoBvQ9m2fCLPqKiIjajseBI0qsAaYoCce9f2iw8HeQBtU7XUS5uGTVudVRoXXS2qB3FTvk22tDTcViGErzzQPaAgIYbmfpTLTF/IORO8U8WbbJNom0T3X+1RNZu48MLqNPlGpNzNAizlzBAI5mul1tlZdRz3pNaMlnYss7idql8C2ug+EkR7evuPSg6jSoYkGTU6kkSBH1pgx8ZoDWkEiYj+1PS0LZm2dJHI52+9A5iRswrg2BOkbcU/sxZdHodiD7ikgB1AtqHrQJdJHpTyFMAHc7b1HAVhG9ThJYbxvxFAgX0zIP1qFy4b681K1uQATImorhZhocyRzQIkRBWSeK6sR7964oJEelOUfvQdrsnim7E073oFB9BSrmqlQeX4w8O2ATqJAJb1NSqn+6JB+WeKHtsAxEQo4I9aers4JukKJ4iZoJxftlpA1MI4M+1GW3vaQqIQDtJIFVYvrbLaHggcjaplyii+e55J3kzHvQX+MbjAMdHpEzRQs6dy5ccEARFUWNnnbS4IDck7TV5h3dan+KpJ5OmgKsIhgEJuNpFTPYS5bZLllXUiQDwKHFvw0Dq20aioUSAO9G4xLgkTB7Ec0EKYw0hrF5rTAcfMKdfXKazpD2njeSCvFEBQhKgQOw9KZki4thyLm8cetBXr4r3P4twKBsQg5+9G+FbZSNbFokeY7UDjIwur4twBoHl47UbjsHuSrAx7UD7XbdpImZ4FEKTIUtvzuKYLRLQrnnfYV20hVhLAlhMlT2oJrckE6dj6U14nYR7CnqxiJUjvFNeJIgiTvtxQMcHht59KIsnxFAndT2qBiBsN6fiE6mHvQS3SunT2oZtxq7bTU15dLz696gmNSnfbtQSI0bmd6eQNW8wRxUY4G9SqQRDc9jQNiSxP2HpTu1cIJpcEzQd29BSrlKg8oAVAo3Mg7n1qYWWIEv8AkSKYCGusTGwnmpLLeLbLXNrZMJvA/wC7UDGxrZYgOWDEFfYGuHAcE+FpBjYkzU/6i3btMSgXylSRuWUD8Deu2b4vnXqZAJILEwBHf33oI3xbh0MXGpdixAE0f0g6DJuM6DYAjY+1DPcQ39Fy4TBC6FQkmQDvJqS7cCFbKXlBAkHUAGHO1Bf41+8Ge6WlCeD2+lWGHd8N2tF5Aghm7g1mcW8oYKXUkNHO/wBIqytX3VoUF9hqjkT/AMUF+9wNdCd4nbtxQnW7xx+n6lLEl1EAb1yw73MkXLixIhQDxtQ3xE4GJjKpBJuSR3OxoEboZLN6CofZg2xBjai8SNVtxCgk7atuJoC2n6jpF4WpF22oZd54qXpWUlzGtunmO0yJ2oLDEyUe3r1ABjEx+KLG8idj2B4qltk4ykSZttDAyNqsFzbTwUeSR2FAcLe4kkVxgeV3/nVddynt3EIACEd+TRNnJLwNLAztNBM6yJHIruLq8QidiN65q1AkcjmKfYJ1zE/0oHX9xzuPShQeWBkHaOCKJvHfYj7VBbXVHt3oJUAI4rs9orgBG3H1NdGxmaBxGqCNvWkQCPcVzctvwacAACKDkD1NKu/alQeRu58G88QAu0LQ5ydDFSC4AgqOCNiO4pX2FvHcwwDDjmTxuKAa55fEaTc08jaR3oD8fLa6DaK3AXY6Tp1Kpgn87RVT+rzcjWLJOsXJDK0RtyWNHY4LZyEMwW2EZFG8nYj+tG5GTgYXnyCvzSLKCQg9xQR/qsq/0e8CCMq2p1G2NmCweT7euwqpTIzbdm2l61rQPpuAqVYqOCBPI379hV/j/GPTbdsqtvSzeRdRIIJEAwPrV3Z6v0zORi1kuNJDNZOuN/Tnv6UGEs9fyrIRmsukkAkgsY/JirjpvxILjMC3iEt5oO4M+npVyMPo+UwFu5YuhtxDifoQd6wHxZi2+lZxOKzAA6l8Nv7Gg9Vwb96+CENu0B37me0V3PwDk5Vlb5a5bAmdW4J9tq8++GeuX7bQXuPMC2DG0D6716T0u/m5FtDpSSu+p/7CgM6d0tsJybd4m2dwp9JrO/qLvSepX8fJB0MxKMBsQe1bBP1dmyC+ho5USD+9ef8AWOsv1DqTWbSJbt230kgwTvHNAXd6tevuUsW2uxudIgTXcZuouwR7BtgmRLiPz2/FSYpGNZRnQMxBAnv9xRuL1Wys6wWcne3bGrf+lB3T1Sz/ABGsW7ilIULDFR6zAn7URidQ0+HbuYzA7QCCTPeP/dWGJ1THvAC5be2m0M2kjf8A/W1SPj22vN5VFzkFRIIoJ8bLV/8ASslYAHP3oq0QWBE78VU4lrwXKSCBwIgkTVlb8ogdhAoH3H0MdQmRTraALIM0NrLnz8Hg0QhAMLxAoJQFiT3rkCuqBBrjMIIg89qB3l7U+Bpn0qKdjHakrwNp39qCSfalTNVKg8azGi1pkQ2/vVTbZygWA4mSVq0y7ZZD5FJHIBgneqixZZXdTbaXOxG5H0oHXc+7ghrFkK99wAqwD4Y7me1U2fayMi0zIWW2hlokFxG9amz0ZbVm5cCw7rqYd5qRMPEv6VvM1lgsak3Bj1FB5onTBevhisWSTOxYj+9eh9N+Hcuz0s9RxLrWLwMrbPlBHvv7UVgfD+DZvW71q7buXJ1Em2TtPpxWuxgT86hxwNfyj3ig866nkZWTYORdxLtggQT4fkLdyrdv61mshcvKKMzgrq5Vp9eK9szrZybF1HRPD08wBArzrNwCvU/DsWwbYYidgBt60AXw/bdFZRphG5Bj0mvSeg5JtaZG5H1IrK2MJcfFK6PMTLR61oOjltaBQVZV4BoNz4viWZUAD0rz3qfw1mY2Tcu4aC6rNqCgwVE1vMFVfHIOotA+Y71H1R2S2q6QwbbzcHvQeT9Ru5WOzi6uRFob27IYgfUjbvWS6jndUzmx1tZDWrWrSVQ6VH1jf+Ve842MfE12bnh99IG32p2X8NdI6lcS5mYFo3lB/iWvIx35MRQebfDnSutX8S5ft5bRaHlW4xYXCPWeK1Xwd168q+DluWtq+gpcPntHb9q0+F0bFw8c2Me2qqGMK/8A63oi303FJdfAQtcEOwSBHbtQSPKspEdwT/Kpwm4BjYREVBaCWLy2WOrSsKSd496KB32FAJeGgtIheIBqK31G0IWYjmaMvBLg8N+/eqvIw1d4DCSNto/NAcvUrR/1we1SjNtEDzTNUb9PIuCbikCSF70IbN1Y0uDv60Gp/UpqI1bD3p4vIRIb96xlw5KkslwzP1pf/IZVosJ1AcmIoNtrWB5jSrJDrF2ANIkCDuaVBlFsBjbBUlYH96lXFSEcxzqJHbeorN2L0MwOkGB7xRwcPAZhECdu9A2xk27d11uGB7im5XTLV+61yw0NA2jaTUfULNy1ZLtaDoZGsAE71zC6mva35goBAPNA7FxWstAVtj371dWbgRVXwxq5AoXxi3ndNBI3k8VGcpyvh2jJmC/+z+5oJepZ4RLlrHRvFI5J2X3IrPWyovkxuq9yJPej8hVtWWAcAHliZJ9TVcgVrzN4q7bAEcbc0D7jawv8RwrGBvV70b5gAw+YdqqLbA6FLAyCZjaatumOJ8yhnmREb0G2xG/giAAfUGadetC8jJdAZG7VFg+dWgCQP6UQCVMkafrQUHh38bK8NgdiCoPpP71dYeUrwp2YetPyLS5ChXlZ3VxsykdxVaIs5a4+aSl0n+HdHy3Aedux9qC7ZhcAj8zXQy2wVjfiZNRIoRVDEmByDzSch/loJlIcEmmqPMAPxXbQ0r9ajusUIIE70HLjEOVCH39qHvgAfLI7H/ipr+q4JVgGnc96rMy5kWz5gAZJmf6UENy+usmJA222oYcLC8Gd6DyctnuNIMDtFDNlssEAg6TyaCycKV4J351GhrqKNZCsZ2mgB1G55dR/EVLbzFZYL/Nz3oH6RJMHf3pVwXFk7jmlQZg3WFwhF1AD6b8VMmaFKqqgQNR2ofIteWdMKG5mdqDvMbTyDto7dqC4HVVWyqXdUnnfYbVXvmAC62Jiy7N8x2jn0oHHt3L18a38pO4YdhVzYtLYtHQWYmeRQOwsbIvWxcy8luPkViF+lWRdce2qW9IQDgbVD4iorefSVHpIqo6pmENpnUAJnagg6z1E+GzbRqiD3oLDsXBZa+fNcbeQsAb1T37r5eRY8VD+nW4NXEHetkL2JdteEogTx6igZ05WCkup1LO59xxWi6UFusNQIeIjbb1iqAXLOM+kSEA3+1W/S+oWoHnImTB2mg3HTZDlNtJjfv8AvRlwGdo+wiqjp2bbkMWEMRtVlbyUuMNx6UFZd6hc6dmrjX/8q6NVp539x9pqzbwcuw9u8ouIw4I/Bqm+MreO/QruSXVb2IDetsD3HI+42oD4d60L1obGABwZ9aC9H6vCDaGbIswNn+cf3ouzl23t6uOx1CKelwXLRIVvXc1FftyCV+aJI9aCYZAJ2gL9ahv3QN+I3mJoa2JAUrD+opueWttZhiBGxjvQEtkKbc2m9JnaqbPuDJBtC4QwB0kGovFfHy7bkrB2aTzNQZYS8Bdx7oAQ7q3bft7UALMgJZmPpTXZS+zbgRUy2PEtlSwgn/bNM/TNDESTQM8OQnynYnfehmRrWgKF5PAgVJkm7ZmBqAHpQ1rJFwhXTcDt3oJVvNHy/tSphS2YgN+f+KVAApcW2J1KQTtFQZFoHWQwC6vz61Navg6QTKn0PaablAgEJbIljz3NAJjK5yJYgBVG87UWQ4hT5tUkD1qIoVLaU3I7niuZDBY1KVI3EtwKCPLzX0skbj0O3tVF1R2u3vBVSSwMkHgUXfuAgc+YmDEGmdLt+Ncv3izCYAA5ig5YwVNtUGwA4J5obJ6a5Ci3eYSSe/E+taMr4cRcBKDcMZJAqMNqRFtkRJB2if8ApoKJLuZjh/Fum8oAA1c0XjZN12RbL/xFWWQCrFcC5kNAUBCR5gJj1rR9K+DcS6hu5Il9I3B+lAN8P9UydheBEmF9T/WtLcwOqZhRrd44lkjcIJZvqfSl03pdjpmUv6eyoMwW5O/H2rTIbboFB3+vBoM3lfDa5nR8jEysi7eu3FMO54IIgD715x0G/kdMzHwsjUlzHuQR6jsa9wZZEg7EbGJH1rzb/EvpP6TMxetWDpgi1fA7zwaDRdJ6k1y2oZyRxMRNXYvE9tiaw/wxnlhDEGGHbtWzxQdJbkex52oJMYMyAkRPFC9ccY4tSDzAPbijbZGxAMDgCgOtobtpRB2bYUFBlZZuOlpQBHzEDmnW1YKIX5huB/Kh7toqdQUg+s1It1ROxG3l5oCVtwFBU8zFOC+UkKfmrlu6AixUX6sCY3E0Dr6BgQQeOIqiz7AS9KQNgeTV4uStxm3BnYAxQvULbsG0kLtzQUQulVUeLwPX/mlRbY7T24pUFIJ8S2CkbGYPaKJZ18oZG1TsQJoW04RlljITYHttvRq3F2RSY77ccUDGWHZ11QORxvUdxQ5Gv51QGKnAkwJhmG42pt0jzhTqPuwn/u1BUZqXG0W1YAu2njieaNxrXg2DpIEmAQIE8VBeRmyUdVEIu0evP4p964H0hUnzSSP6UBVwtr2URGnnb71xbAR7YtqApbgjv/0UDdcIrm7qEyIO5/NNTqti2jWrrsWVRpPMxxQa/pmOjW10oNRadKkmfT+UVobN17ZSEJtlYAJMj1+1ef8AR/iq1ZKKxZxMwE43rYdI6907qIi1eCkLpG8EHvQWr3Zdbu58naIP/Zq1sOdC6dO/zSRJqnbquJZZUZ0BmeduKLxs7HvKHS6m3LBufpQWlu4WJGqTyd9qC61h2+qdNyMV0kXrZAgd42/eui4jtsdVdduViNtie1B5r8KrdF7w7qDUh0t7EbH969Jw3C2l2JJIEAe1YexbTG+Ksy2lmFa8XBIO2oBvxJNbzF/y1IY+Y8UHQpUaSTPqKgybJyAF4+oost5vMd45IqJMhReFs7TQV97pDNbOg6/p3qkzsW9Yk3JVQO45reWyqnSIG3ryfpUHUsNMzFdCACRsR2NBjRvaXckgbCoGQyN5DdqKZHsFrVwbqe/emooaNS8DtQDovhkllET3qTIuBkaFBA2jmuXlLgBRAJ9agIFqz5pHqfeggNuSSRB9J/4pVEby6m+fmlQZ43DqLqY0wDIqexcChW1DZeAeaCe6Cjk6SoI/1b/epFgPI4VI45oDS8W9k2ZwTFQ3B5n0KvmIiDvPpTVbYDSyxEc0/F0s+oowLGI0xx6UEOXZZWHIYkEn2H9Kr8q+qrbaW1E7AGKuepIQjOvlGncjaP8AsVRpiPkuqvd1WV3LkbHmgqM7qVzIDDHR9UwWAmKqb13MF1wbGQpgEyNz9q3WJYs2bQUR8/AIBG1Psyt5tOhjI1Bk43/tQYvEOWCj3Ld23uY1WzEdt6Mxcy9Zci1buBid9KN/avSekMLt5fEazdVJkGfx7b1e43TbNxS8gbyxAnvvzQebr1/NcKbWDlMyjSNFo7ztJkdqNXqHXHu2yek5qIvJW2PrXp1ro9lGYtd8rEFDA7ijhiJsiwV2g6d6DzvpuX11L2o4GQbIEsGAMe43mtVjZJbw7oZvORtHIq4FkBrbovynYnneg+rY64mi5bKgNc8wOxBPagrMvHFnr9rJWdGRbAJgxqX/AIrS4hK2xC0BcBvWNBiUIKgnvRuIVZVYEQNqCe4IUzH3NU117ljM1OoKjeau0/zgWUETTc/Bt31uHSQHEEigCt5Ie+I9djMjirrGbUoDd6osTplyyyht1HB71e4y+GoPNBn/AIixTb1Otv5u1UdpQWJDHjf22re5do3LZJWduKxXUcVsS84BIDkwTQV2RlFWCiZ7d6HAe4QXY/Nx2qezji5eLNdHG3FTwJQLp533ntQBjFZi0OuxilRasQojRSoPPEVbiMjp5SYAHaDRanTJVW2B7cjagMO4CqqzOfNO+xNWAcb6WmTG+/2oJpE+WYAGw7/9in414G8hLbz9qAyclMS1evXzKWkGykAk8AfkisPf6l1G7dS5+pufN/ofSB+DQeldYvi3iu2q2Z44O/aKFsTp0J4cIh45n/3WL+H7vVuu9Yxum28i7eN+8q6bnm0qOT+K2PUPjvC6f1jN6dl9FxcnBxrrWlu45hmCmJ395oHMpQ24QFj61ALwxVZvDLSZnvNW+F1D4S6yFGF1F8G+V2s5BgSfr/eg+p9Dy8YBnsXblidQuWTrVvuKBdM6mMbSoZuBqkctz/OtmMxkwLSKzfxYWTyB3P4mvNhlC3daG1EPuDPEVoOndTN4WMdriSAGkN7UG8Dk4tlwxgMvYetWtrKN23xpMbzt3rJdNyrt6yixIL+UgcwZmtDjtdZZW2ST9R9qCxt3VNwCRx6f1qt+IHBwFdY/zUkem8RRPg3ZBCaR+fSm5nTnzMJrCwjEgg9pBBn9qAWwSULKYI4K1YY8245ggT7UHiY9zFHh5KsrKOQ2x+9FC5yFJmByeaA6y66IcCG4NGWG3YHifzVHlZX6azbvOSUJ0t/470djZ1u5bRg4IPHmoLMKqGRTGaG4G1dVgwidjULgq28e80El3KRQBJBbiqHrkX8RxG4bcipuo5dtANUT2M0Dn31bCbUPm3EUFAG0FzKEARt/Oh7mTpMwCYn60OxJa4NOmDxHtUOR4a3GiZgbTtQGIxKg6R+9KoUuDQvzcUqDD2yUe2NYKyZqc3JGoaYD0JaZiU0qpABIg1MukgLpMzMdqCPOspmY9/HuKFDgQ47H1/lWNycW/iXBau2iDzxs30rYXj84AYGY47UPkY6Zb+C66xpiSOBQA/DufZ6P8PdUzbauOo5WnDxmH+hebjA+sbUL0D4ezOuNcXFAt2UaGvXD5F9vc0bl/C9x1sJg35OokpcPr3BFeg9IxLeDg2MWyR4aQJH+o9yfvQL4S/w/6bhZHj5pGbeA2DiFX6LXp+LjWLNpEtW0Qdgo2rG4uY1okAieJNXKdVKEAldhNAdn/D3SeoBhk4Vok8sohvzQeP8ACHRsM68fEQnsbnmI/NHYOVcyjAI43qyVNpkNHagBx8W1jEKlpQoPYRRNooCQBA+lS6C0yu57etNa2sbkqfQ0EhKQTO/vSXSoECKZ4RkgHadqcLRAgb0DrlsXkKtBHb2ql6zh5qYxbBQXXBErMNp9qtwGT5Wk9wakt3Dww/FBnunZdrNxf0eami/urKwgz71E+FkdMUJYt+LaLboTBA9jWgz+n43UbcXVAfcC4h3U1S3b+X0m6lnMT9RhkwLw5HsaA3pmcdOhjvPyvyKsb5F1QEk/eq+ymBmDxcdwrzwW3qZ8dQSWc/Y0FP1Cxj2L3jZE+XdRMiqK/mNlkMzkohI2q566n6u01uzbZiB8wMEGs/m469E+G3tl/Eu6S7b7yaCnzeoDxHCK4UNp47VXnIhnfxGG0ce9Zq5nZAvAm7GphEmiF6i8MFuKZPfig1CdSfQPOOKVZ9M9oO1rn/dSoA7LqtwSrAaTAmjbRUC2CW3A3mYqhxsjUhIcgkDY0fjZLBratdQQkiI2oCr58ilW31E6qbZuIniDWogeWB71HfZnVRKHV7zVdce4viCASTGw96DSYeS1zNQalIVTvsavbWRpt2dSLB4Mdqy/RovZRIQgKN49609uIRdEgCZoH4uXccHaAWIWKOvZDC2G0Nr9t5qtsqqrBYrrcnb7URbNwu5dgEEcUGr6PmraRJPI78781fWc+02weSa83OboyrdsXgDpMKDtVrZy2QqGujcjeg3qZAJ23BFSBlfZh9PUVR9NzleVJnYAGru3uogT70C0MFOhiJMwacLrIYcQD3AkVIp9Aaay6u/2NAgyOARE+1KBJIj+9DtZZCWsc/7TxTXyfDMkFfUHtQRZN57N5gASpHHpU6XLWQptXFUow8ykTIqr+Ib/AIWD+utMSlkS4HoarML4hs3CFDhjBggfigl6n0vJ6TfF/pwe5jEyynzG3/xU2P1ZWQG82kkxDD+VXmBn2sq2o1KHjg99qC6x0u1dsm/hW1Dgy9v1+lAzJdLNo3UQv5ZGk15n8cfEXir+nxkdHYecttA9P51vuj5SazZyRptkc1T/AB58HC/ZbOxBr0KZA5I3oPCL9y6L6ydQ1d2kijMB7uTes41pB4l26qrOwJJipupdOe00eGwAn70F0pTa6thTbJjIRoJ7hhA4P9aC3W4bb3Ld5R4ltyjRvuNj+9KhupOT1LN1BlP6m7IUEidZ+n8hSoKWzfZLjPqWNhFXFlvEE8kL2NUd1CCw0aTqAANGYV6Lj6gYAjn7UF2j6kSUJPOx5+lRXLaiSA06vWls2idSwBBrtpzca2mohi0TFBoOhWRaR3IYaiIDHt61bXGNu9aQOwJEkc0PhILWo6uANtM70ei62LO6FgDx2oHBrbADVvOwIp63G0MpZN6YbTa0YaYA4mlbt/w4KSxMEg0AFnGdOpm/ddGWIA43q5tILpS5p1EnYg0Ddt2xce5dQgACN+alxLwZ7ZBZEUb0Gi6FjPbZuSTzvWzxSUSHJrF9IygCDqIk+k1sbDh7SmQTG80BoO8CmuDBIMH2pqkQJ2mnSs+tB1GgwRNR5GOt5IKj29qfcGob/kVGt0r5Lg37e9AHaw1GPcxL/wDERwUII+YGvA/iLM6l8K/EWd0+8pe3ZebR4JQ/Kfevoi6wFxGAO1eN/wCP3T1V+ndWsiC4bHuEHkDdf60A3QP8QLJZEyXNs6dmIgg16Z0b4lTOsq1keKezASPzXzNZfVd0OB9/Stp0nrlzoti03TslmnnGZDpI51A8fsD9aD1fNZVvs5Q25ub6ePWtza8N8ZdhodZEcbivFOnfHOF1k27WUr4mUQJVwdLcbz2+lev9JyLWf0uy9i4PIAGjeCO1B538f/CIxdWZiITjMDIAnQa8n6hitjX0e3cdLinUGQQRB5r6eW/idUxL1lmRyJW4n+37V5J8a/CVzBVsjFUNjATIG6b8UHlwuOxZrjFnZizseWJMk0qMbEM/KPzSoH9Y6UuLZW4uoFHhp9OxqkKQbj2g0TBUivWPi34ea3gi7jS2PeB0kCYP+2f5V5ZctvaLKSdJfY7zQHYWYrk29Y2AAJG9W3TEN3MxzKmGLGREbVnNDsXuWmkjtwa1PwlZuZCG61sgKNIkd6DQ4xJttpUElhJ9hVivlDNomKGtWQFRAnJ3hvei9AYOCCAOI70C8gCmIUCdzUdq/aFkOFceaZnnensomNbBQu8TUGRamyFtkhRJigEysoXC6nVEiN6fikiJuQNO230qfA6cpsu11ySW7+lI2p6gqKQUQfvQW/SAbdpAzgz6rWtwcksoUMOe9ZjGWETUFAHBmrXFuC2OBz60GqteddJ57UiGUSdoG49aE6de1Dejcm6qowJA2/agVt1uICDt6CuvbDr6Ebg1RdKzVuJcHiAxcgVbWrmr/WTFA3Jdk8PfeYisB/jH07N6l8NWhgY93Iaxki44tLqKppMtHpuK3HUS922GtkAhhuN6itq1zKt2yx8EA3L2/KjgfSaD5i6Xn5HS+pnJxcg4+Tanw3I0kE/UR9jtvS6pn3s7MN26bQuR5jbtBJbuYXafcAV698UYnTeuZN+5f6dYvO9zZ1Gk6Y23FYS78B3r3UMvHwr6+NjhW8K9I1qfRv23oMt+svLZW3IIEtJ5q66H8YdX6KgOFm3ERmCm3JIP2qDqvwh1vpVo5GX0+7+mQ6Tet/xLY+pHH3qjUDSNiCTuZ2mg32Z8U5PUNGbgZD9NzscENcVyUur/AOX39qK6Z/inn3bLYnX7FvJtMsNcVYaD6jvWT+FutY/Q+pW8vK6emdbDf5V2QPqOx571vlwP8PfjHUMFz0TqTH5VhAW/+p8p+37UFVmdNsXrovYJtXMe6oZDq4HpSom9/h78R9PfwOnZuDkY0akueIyH7gnY0q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61448" name="Picture 8" descr="http://2.bp.blogspot.com/-_1AMWM_GyhE/UGDFpe8aolI/AAAAAAAACg0/6w2f2V9EQoM/s1600/rafael-alberti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1556792"/>
            <a:ext cx="3600399" cy="45139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LUIS CERNUDA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178696" cy="5429200"/>
          </a:xfrm>
        </p:spPr>
        <p:txBody>
          <a:bodyPr>
            <a:normAutofit fontScale="77500" lnSpcReduction="20000"/>
          </a:bodyPr>
          <a:lstStyle/>
          <a:p>
            <a:r>
              <a:rPr lang="es-ES" dirty="0" smtClean="0"/>
              <a:t>Sevillano y homosexual.</a:t>
            </a:r>
          </a:p>
          <a:p>
            <a:r>
              <a:rPr lang="es-ES" dirty="0" smtClean="0">
                <a:solidFill>
                  <a:srgbClr val="00B0F0"/>
                </a:solidFill>
              </a:rPr>
              <a:t>Se siente un hombre inadaptado que plasma en sus obras la contradicción entre los anhelos personales y la realidad.</a:t>
            </a:r>
          </a:p>
          <a:p>
            <a:r>
              <a:rPr lang="es-ES" dirty="0" smtClean="0"/>
              <a:t>Temas:</a:t>
            </a:r>
          </a:p>
          <a:p>
            <a:pPr lvl="1"/>
            <a:r>
              <a:rPr lang="es-ES" dirty="0" smtClean="0">
                <a:solidFill>
                  <a:srgbClr val="00B0F0"/>
                </a:solidFill>
              </a:rPr>
              <a:t>Soledad</a:t>
            </a:r>
          </a:p>
          <a:p>
            <a:pPr lvl="1"/>
            <a:r>
              <a:rPr lang="es-ES" dirty="0" smtClean="0">
                <a:solidFill>
                  <a:srgbClr val="00B0F0"/>
                </a:solidFill>
              </a:rPr>
              <a:t>Deseo de la belleza absoluta</a:t>
            </a:r>
          </a:p>
          <a:p>
            <a:pPr lvl="1"/>
            <a:r>
              <a:rPr lang="es-ES" dirty="0" smtClean="0">
                <a:solidFill>
                  <a:srgbClr val="00B0F0"/>
                </a:solidFill>
              </a:rPr>
              <a:t>Amor</a:t>
            </a:r>
            <a:r>
              <a:rPr lang="es-ES" dirty="0" smtClean="0"/>
              <a:t> </a:t>
            </a:r>
            <a:endParaRPr lang="es-ES" dirty="0" smtClean="0"/>
          </a:p>
          <a:p>
            <a:pPr lvl="1">
              <a:buNone/>
            </a:pPr>
            <a:r>
              <a:rPr lang="es-ES" i="1" dirty="0" smtClean="0"/>
              <a:t>La realidad y el deseo</a:t>
            </a:r>
            <a:endParaRPr lang="es-ES" i="1" dirty="0" smtClean="0"/>
          </a:p>
          <a:p>
            <a:pPr lvl="1">
              <a:buNone/>
            </a:pPr>
            <a:r>
              <a:rPr lang="es-ES" dirty="0" smtClean="0"/>
              <a:t>“Donde habite el olvido”</a:t>
            </a:r>
          </a:p>
          <a:p>
            <a:pPr lvl="1"/>
            <a:r>
              <a:rPr lang="es-ES" dirty="0" smtClean="0">
                <a:hlinkClick r:id="rId2"/>
              </a:rPr>
              <a:t>https://www.youtube.com/watch?v=LNCCHBwcEAU</a:t>
            </a:r>
            <a:endParaRPr lang="es-ES" dirty="0" smtClean="0"/>
          </a:p>
          <a:p>
            <a:pPr lvl="1"/>
            <a:endParaRPr lang="es-ES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779912" y="1628800"/>
            <a:ext cx="3816424" cy="2448271"/>
          </a:xfrm>
        </p:spPr>
        <p:txBody>
          <a:bodyPr>
            <a:normAutofit fontScale="77500" lnSpcReduction="20000"/>
          </a:bodyPr>
          <a:lstStyle/>
          <a:p>
            <a:r>
              <a:rPr lang="es-ES" dirty="0" smtClean="0"/>
              <a:t>Estilo (</a:t>
            </a:r>
            <a:r>
              <a:rPr lang="es-ES" dirty="0" smtClean="0">
                <a:solidFill>
                  <a:srgbClr val="00B0F0"/>
                </a:solidFill>
              </a:rPr>
              <a:t>influenciado por el surrealismo, Garcilaso y Bécquer</a:t>
            </a:r>
            <a:r>
              <a:rPr lang="es-ES" dirty="0" smtClean="0"/>
              <a:t>)</a:t>
            </a:r>
          </a:p>
          <a:p>
            <a:pPr lvl="1"/>
            <a:r>
              <a:rPr lang="es-ES" dirty="0" smtClean="0"/>
              <a:t>Uso del verso libre</a:t>
            </a:r>
          </a:p>
          <a:p>
            <a:pPr lvl="1"/>
            <a:r>
              <a:rPr lang="es-ES" dirty="0" smtClean="0"/>
              <a:t>No ornamentación</a:t>
            </a:r>
          </a:p>
          <a:p>
            <a:pPr lvl="1"/>
            <a:r>
              <a:rPr lang="es-ES" dirty="0" smtClean="0"/>
              <a:t>Lenguaje aparentemente coloquial pero muy elaborado</a:t>
            </a:r>
            <a:endParaRPr lang="es-ES" dirty="0"/>
          </a:p>
        </p:txBody>
      </p:sp>
      <p:pic>
        <p:nvPicPr>
          <p:cNvPr id="62468" name="Picture 4" descr="http://elbauldelailusion.com/wp-content/uploads/2012/04/luis-antolog%C3%AD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3791090"/>
            <a:ext cx="2793876" cy="28204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FEDERICO GARCÍA LORCA</a:t>
            </a:r>
            <a:endParaRPr lang="es-ES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idx="1"/>
          </p:nvPr>
        </p:nvSpPr>
        <p:spPr>
          <a:xfrm>
            <a:off x="467544" y="1412776"/>
            <a:ext cx="4040188" cy="838200"/>
          </a:xfrm>
        </p:spPr>
        <p:txBody>
          <a:bodyPr/>
          <a:lstStyle/>
          <a:p>
            <a:pPr algn="ctr"/>
            <a:r>
              <a:rPr lang="es-ES" u="sng" dirty="0" smtClean="0"/>
              <a:t>POESÍA</a:t>
            </a:r>
            <a:endParaRPr lang="es-ES" u="sng" dirty="0"/>
          </a:p>
        </p:txBody>
      </p:sp>
      <p:sp>
        <p:nvSpPr>
          <p:cNvPr id="7" name="6 Marcador de texto"/>
          <p:cNvSpPr>
            <a:spLocks noGrp="1"/>
          </p:cNvSpPr>
          <p:nvPr>
            <p:ph type="body" sz="half" idx="3"/>
          </p:nvPr>
        </p:nvSpPr>
        <p:spPr>
          <a:xfrm>
            <a:off x="4644008" y="1412776"/>
            <a:ext cx="4041775" cy="838200"/>
          </a:xfrm>
        </p:spPr>
        <p:txBody>
          <a:bodyPr/>
          <a:lstStyle/>
          <a:p>
            <a:pPr algn="ctr"/>
            <a:r>
              <a:rPr lang="es-ES" u="sng" dirty="0" smtClean="0"/>
              <a:t>TEATRO</a:t>
            </a:r>
            <a:endParaRPr lang="es-ES" u="sng" dirty="0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2"/>
          </p:nvPr>
        </p:nvSpPr>
        <p:spPr>
          <a:xfrm>
            <a:off x="467544" y="2132856"/>
            <a:ext cx="4040188" cy="4392488"/>
          </a:xfrm>
        </p:spPr>
        <p:txBody>
          <a:bodyPr>
            <a:normAutofit lnSpcReduction="10000"/>
          </a:bodyPr>
          <a:lstStyle/>
          <a:p>
            <a:r>
              <a:rPr lang="es-ES" sz="1400" dirty="0" smtClean="0"/>
              <a:t>Fusión de </a:t>
            </a:r>
            <a:r>
              <a:rPr lang="es-ES" sz="1400" dirty="0" smtClean="0">
                <a:solidFill>
                  <a:srgbClr val="00B0F0"/>
                </a:solidFill>
              </a:rPr>
              <a:t>elementos populares e innovaciones vanguardistas</a:t>
            </a:r>
            <a:r>
              <a:rPr lang="es-ES" sz="1400" dirty="0" smtClean="0"/>
              <a:t>.</a:t>
            </a:r>
          </a:p>
          <a:p>
            <a:r>
              <a:rPr lang="es-ES" sz="1400" dirty="0" smtClean="0"/>
              <a:t>Temas:</a:t>
            </a:r>
          </a:p>
          <a:p>
            <a:pPr lvl="1"/>
            <a:r>
              <a:rPr lang="es-ES" sz="1400" dirty="0" smtClean="0">
                <a:solidFill>
                  <a:srgbClr val="00B0F0"/>
                </a:solidFill>
              </a:rPr>
              <a:t>Nostalgia de infancia</a:t>
            </a:r>
          </a:p>
          <a:p>
            <a:pPr lvl="1"/>
            <a:r>
              <a:rPr lang="es-ES" sz="1400" dirty="0" smtClean="0">
                <a:solidFill>
                  <a:srgbClr val="00B0F0"/>
                </a:solidFill>
              </a:rPr>
              <a:t>La pena</a:t>
            </a:r>
          </a:p>
          <a:p>
            <a:pPr lvl="1"/>
            <a:r>
              <a:rPr lang="es-ES" sz="1400" dirty="0" smtClean="0">
                <a:solidFill>
                  <a:srgbClr val="00B0F0"/>
                </a:solidFill>
              </a:rPr>
              <a:t>La muerte</a:t>
            </a:r>
          </a:p>
          <a:p>
            <a:pPr lvl="1"/>
            <a:r>
              <a:rPr lang="es-ES" sz="1400" dirty="0" smtClean="0">
                <a:solidFill>
                  <a:srgbClr val="00B0F0"/>
                </a:solidFill>
              </a:rPr>
              <a:t>El destino</a:t>
            </a:r>
          </a:p>
          <a:p>
            <a:pPr lvl="1"/>
            <a:r>
              <a:rPr lang="es-ES" sz="1400" dirty="0" smtClean="0">
                <a:solidFill>
                  <a:srgbClr val="00B0F0"/>
                </a:solidFill>
              </a:rPr>
              <a:t>La deshumanización</a:t>
            </a:r>
          </a:p>
          <a:p>
            <a:r>
              <a:rPr lang="es-ES" sz="1400" dirty="0" smtClean="0"/>
              <a:t>Deslumbrantes metáforas</a:t>
            </a:r>
          </a:p>
          <a:p>
            <a:r>
              <a:rPr lang="es-ES" sz="1400" dirty="0" smtClean="0">
                <a:solidFill>
                  <a:srgbClr val="00B0F0"/>
                </a:solidFill>
              </a:rPr>
              <a:t>Dominio técnico</a:t>
            </a:r>
          </a:p>
          <a:p>
            <a:r>
              <a:rPr lang="es-ES" sz="1400" dirty="0" smtClean="0">
                <a:solidFill>
                  <a:srgbClr val="00B0F0"/>
                </a:solidFill>
              </a:rPr>
              <a:t>Uso de la simbología </a:t>
            </a:r>
          </a:p>
          <a:p>
            <a:r>
              <a:rPr lang="es-ES" sz="1400" b="1" dirty="0" smtClean="0"/>
              <a:t>Poemas: </a:t>
            </a:r>
            <a:r>
              <a:rPr lang="es-ES" sz="1400" i="1" dirty="0" smtClean="0">
                <a:solidFill>
                  <a:srgbClr val="00B050"/>
                </a:solidFill>
              </a:rPr>
              <a:t>Romancero gitano, Poeta en Nueva York…</a:t>
            </a:r>
          </a:p>
          <a:p>
            <a:pPr>
              <a:buNone/>
            </a:pPr>
            <a:r>
              <a:rPr lang="es-ES" i="1" dirty="0" smtClean="0">
                <a:solidFill>
                  <a:srgbClr val="00B050"/>
                </a:solidFill>
              </a:rPr>
              <a:t>Romance de la luna</a:t>
            </a:r>
          </a:p>
          <a:p>
            <a:r>
              <a:rPr lang="es-ES" i="1" dirty="0" smtClean="0">
                <a:solidFill>
                  <a:srgbClr val="00B050"/>
                </a:solidFill>
                <a:hlinkClick r:id="rId2"/>
              </a:rPr>
              <a:t>https://www.youtube.com/watch?v=Z4eLNavYOIg</a:t>
            </a:r>
            <a:endParaRPr lang="es-ES" i="1" dirty="0" smtClean="0">
              <a:solidFill>
                <a:srgbClr val="00B050"/>
              </a:solidFill>
            </a:endParaRPr>
          </a:p>
          <a:p>
            <a:endParaRPr lang="es-ES" i="1" dirty="0">
              <a:solidFill>
                <a:srgbClr val="00B050"/>
              </a:solidFill>
            </a:endParaRPr>
          </a:p>
        </p:txBody>
      </p:sp>
      <p:sp>
        <p:nvSpPr>
          <p:cNvPr id="8" name="7 Marcador de contenido"/>
          <p:cNvSpPr>
            <a:spLocks noGrp="1"/>
          </p:cNvSpPr>
          <p:nvPr>
            <p:ph sz="quarter" idx="4"/>
          </p:nvPr>
        </p:nvSpPr>
        <p:spPr>
          <a:xfrm>
            <a:off x="4644008" y="1844824"/>
            <a:ext cx="4041775" cy="5013176"/>
          </a:xfrm>
        </p:spPr>
        <p:txBody>
          <a:bodyPr>
            <a:normAutofit fontScale="85000" lnSpcReduction="20000"/>
          </a:bodyPr>
          <a:lstStyle/>
          <a:p>
            <a:r>
              <a:rPr lang="es-ES" dirty="0" smtClean="0"/>
              <a:t>Temas</a:t>
            </a:r>
          </a:p>
          <a:p>
            <a:pPr lvl="1"/>
            <a:r>
              <a:rPr lang="es-ES" dirty="0" smtClean="0">
                <a:solidFill>
                  <a:srgbClr val="00B0F0"/>
                </a:solidFill>
              </a:rPr>
              <a:t>Conflicto entre la realidad y el deseo</a:t>
            </a:r>
          </a:p>
          <a:p>
            <a:pPr lvl="1"/>
            <a:r>
              <a:rPr lang="es-ES" dirty="0" smtClean="0">
                <a:solidFill>
                  <a:srgbClr val="00B0F0"/>
                </a:solidFill>
              </a:rPr>
              <a:t>El amor condenado a la soledad y a la muerte</a:t>
            </a:r>
          </a:p>
          <a:p>
            <a:r>
              <a:rPr lang="es-ES" dirty="0" smtClean="0">
                <a:solidFill>
                  <a:srgbClr val="00B0F0"/>
                </a:solidFill>
              </a:rPr>
              <a:t>Mujeres</a:t>
            </a:r>
            <a:r>
              <a:rPr lang="es-ES" dirty="0" smtClean="0"/>
              <a:t> protagonistas</a:t>
            </a:r>
          </a:p>
          <a:p>
            <a:r>
              <a:rPr lang="es-ES" dirty="0" smtClean="0">
                <a:solidFill>
                  <a:srgbClr val="00B0F0"/>
                </a:solidFill>
              </a:rPr>
              <a:t>Lenguaje de inspiración popular</a:t>
            </a:r>
          </a:p>
          <a:p>
            <a:r>
              <a:rPr lang="es-ES" dirty="0" smtClean="0"/>
              <a:t>Muchas metáforas y </a:t>
            </a:r>
            <a:r>
              <a:rPr lang="es-ES" dirty="0" smtClean="0">
                <a:solidFill>
                  <a:srgbClr val="00B0F0"/>
                </a:solidFill>
              </a:rPr>
              <a:t>símbolos.</a:t>
            </a:r>
          </a:p>
          <a:p>
            <a:r>
              <a:rPr lang="es-ES" dirty="0" smtClean="0"/>
              <a:t>Su producción dramática se divide en 3 grupos:</a:t>
            </a:r>
          </a:p>
          <a:p>
            <a:pPr lvl="1"/>
            <a:r>
              <a:rPr lang="es-ES" b="1" dirty="0" smtClean="0"/>
              <a:t>Las farsas:</a:t>
            </a:r>
            <a:r>
              <a:rPr lang="es-ES" dirty="0" smtClean="0"/>
              <a:t> </a:t>
            </a:r>
            <a:r>
              <a:rPr lang="es-ES" i="1" dirty="0" smtClean="0">
                <a:solidFill>
                  <a:srgbClr val="92D050"/>
                </a:solidFill>
              </a:rPr>
              <a:t>La zapatera prodigiosa</a:t>
            </a:r>
          </a:p>
          <a:p>
            <a:pPr lvl="1"/>
            <a:r>
              <a:rPr lang="es-ES" b="1" dirty="0" smtClean="0"/>
              <a:t>El drama surrealista</a:t>
            </a:r>
            <a:r>
              <a:rPr lang="es-ES" dirty="0" smtClean="0"/>
              <a:t>: </a:t>
            </a:r>
            <a:r>
              <a:rPr lang="es-ES" i="1" dirty="0" smtClean="0">
                <a:solidFill>
                  <a:srgbClr val="92D050"/>
                </a:solidFill>
              </a:rPr>
              <a:t>Así que pasen cinco años…</a:t>
            </a:r>
          </a:p>
          <a:p>
            <a:pPr lvl="1"/>
            <a:r>
              <a:rPr lang="es-ES" b="1" dirty="0" smtClean="0"/>
              <a:t>La tragedia de ambiente rural: </a:t>
            </a:r>
            <a:r>
              <a:rPr lang="es-ES" i="1" dirty="0" smtClean="0">
                <a:solidFill>
                  <a:srgbClr val="92D050"/>
                </a:solidFill>
              </a:rPr>
              <a:t>Bodas de sangre, Yerma, La casa de Bernarda Alba…</a:t>
            </a:r>
            <a:endParaRPr lang="es-ES" i="1" dirty="0">
              <a:solidFill>
                <a:srgbClr val="92D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0" name="Picture 2" descr="http://aymaricruz.com/wp-content/uploads/2012/08/lorc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" y="0"/>
            <a:ext cx="9143875" cy="6858000"/>
          </a:xfrm>
          <a:prstGeom prst="rect">
            <a:avLst/>
          </a:prstGeom>
          <a:noFill/>
        </p:spPr>
      </p:pic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39552" y="332656"/>
            <a:ext cx="6480048" cy="2301240"/>
          </a:xfrm>
        </p:spPr>
        <p:txBody>
          <a:bodyPr>
            <a:normAutofit/>
          </a:bodyPr>
          <a:lstStyle/>
          <a:p>
            <a:pPr algn="l"/>
            <a:endParaRPr lang="es-ES" sz="6000" dirty="0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39552" y="1484784"/>
            <a:ext cx="6480048" cy="1752600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l"/>
            <a:endParaRPr lang="es-ES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LOS COMIENZOS DEL S. XX</a:t>
            </a:r>
            <a:endParaRPr lang="es-ES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Europa antes de la Primera Guerra Mundial</a:t>
            </a:r>
          </a:p>
          <a:p>
            <a:pPr>
              <a:buNone/>
            </a:pPr>
            <a:r>
              <a:rPr lang="es-E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Fueron de un gran optimismo inspirado por la prosperidad económica y por los avances técnicos y científicos. La modernidad se instaló de forma definitiva.</a:t>
            </a:r>
          </a:p>
          <a:p>
            <a:pPr>
              <a:buNone/>
            </a:pPr>
            <a:r>
              <a:rPr lang="es-E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democratización, la inserción de las mujeres en la vida pública y política y los movimientos obreros terminaron de crear  una sociedad de masas.</a:t>
            </a:r>
          </a:p>
          <a:p>
            <a:pPr>
              <a:buNone/>
            </a:pPr>
            <a:r>
              <a:rPr lang="es-E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1914 estalló la </a:t>
            </a:r>
            <a:r>
              <a:rPr lang="es-ES" sz="1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Primera Guerra Mundial</a:t>
            </a:r>
            <a:r>
              <a:rPr lang="es-E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que pronto mostró su cara más catastrófica. </a:t>
            </a:r>
            <a:endParaRPr lang="es-ES" sz="1800" dirty="0"/>
          </a:p>
        </p:txBody>
      </p:sp>
      <p:pic>
        <p:nvPicPr>
          <p:cNvPr id="6146" name="Picture 2" descr="http://www.educa2.madrid.org/web/educamadrid/principal/files/cffed72d-9a57-4683-83e7-1fd462bca126/Inform%C3%A1tica_4%C2%BAESO_B/FirstWW/primera-guerra-mundial-ametrallador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4221088"/>
            <a:ext cx="3538736" cy="227686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LOS COMIENZOS DEL S.XX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7467600" cy="2908919"/>
          </a:xfrm>
        </p:spPr>
        <p:txBody>
          <a:bodyPr>
            <a:normAutofit lnSpcReduction="10000"/>
          </a:bodyPr>
          <a:lstStyle/>
          <a:p>
            <a:r>
              <a:rPr lang="es-E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Europa tras la Primera Guerra Mundial</a:t>
            </a:r>
          </a:p>
          <a:p>
            <a:pPr>
              <a:buNone/>
            </a:pPr>
            <a:r>
              <a:rPr lang="es-E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posguerra mostro un continente destruido y traumatizado. Además, en 1917 tuvo lugar en Rusia la revolución bolchevique. Ese pánico rojo provoco la expansión por Europa de opciones fascistas como vía de contención del comunismo.</a:t>
            </a:r>
          </a:p>
          <a:p>
            <a:pPr>
              <a:buNone/>
            </a:pPr>
            <a:r>
              <a:rPr lang="es-E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Desde 1924, la economía mejoro y las relaciones internacionales entraron en una época de distensión. Se abrió un periodo conocido como  </a:t>
            </a:r>
            <a:r>
              <a:rPr lang="es-ES" sz="1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felices años 20</a:t>
            </a:r>
            <a:r>
              <a:rPr lang="es-ES" sz="1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s-E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surgió una sociedad de consumo. Pero la prosperidad fue efímera, ya que el crac bursátil de 1929 anticipo una profunda crisis económica.</a:t>
            </a:r>
            <a:endParaRPr lang="es-ES" sz="1800" dirty="0"/>
          </a:p>
        </p:txBody>
      </p:sp>
      <p:pic>
        <p:nvPicPr>
          <p:cNvPr id="5122" name="Picture 2" descr="http://my.ilstu.edu/~lmerri/uhigh/1920's/flapper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4221088"/>
            <a:ext cx="3549774" cy="24152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 noGrp="1"/>
          </p:cNvSpPr>
          <p:nvPr>
            <p:ph type="title" idx="4294967295"/>
          </p:nvPr>
        </p:nvSpPr>
        <p:spPr>
          <a:xfrm>
            <a:off x="683568" y="548680"/>
            <a:ext cx="4392488" cy="1715790"/>
          </a:xfrm>
        </p:spPr>
        <p:txBody>
          <a:bodyPr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ctr">
              <a:buNone/>
            </a:pPr>
            <a:r>
              <a:rPr lang="es-ES" dirty="0" smtClean="0"/>
              <a:t>GENERACIÓN</a:t>
            </a:r>
            <a:br>
              <a:rPr lang="es-ES" dirty="0" smtClean="0"/>
            </a:br>
            <a:r>
              <a:rPr lang="es-ES" dirty="0" smtClean="0"/>
              <a:t>DEL </a:t>
            </a:r>
            <a:r>
              <a:rPr lang="es-ES" dirty="0"/>
              <a:t>27</a:t>
            </a:r>
          </a:p>
        </p:txBody>
      </p:sp>
      <p:sp>
        <p:nvSpPr>
          <p:cNvPr id="3" name="2 Marcador de texto"/>
          <p:cNvSpPr txBox="1">
            <a:spLocks noGrp="1"/>
          </p:cNvSpPr>
          <p:nvPr>
            <p:ph type="body" idx="4294967295"/>
          </p:nvPr>
        </p:nvSpPr>
        <p:spPr>
          <a:xfrm>
            <a:off x="611560" y="2780928"/>
            <a:ext cx="7690048" cy="3888432"/>
          </a:xfrm>
        </p:spPr>
        <p:txBody>
          <a:bodyPr>
            <a:normAutofit fontScale="92500" lnSpcReduction="20000"/>
          </a:bodyPr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es-E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es-E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s-ES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s-ES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s-E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s-E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s-E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s-E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s-E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s-E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>
              <a:buNone/>
            </a:pPr>
            <a:r>
              <a:rPr lang="es-ES" sz="2200" b="1" u="sng" dirty="0" smtClean="0"/>
              <a:t>CARACTERÍSTICAS DE LA GENERACIÓN DEL 27</a:t>
            </a:r>
          </a:p>
          <a:p>
            <a:r>
              <a:rPr lang="es-ES" sz="2200" b="1" u="sng" dirty="0" err="1" smtClean="0"/>
              <a:t>Poceden</a:t>
            </a:r>
            <a:r>
              <a:rPr lang="es-ES" sz="2200" b="1" u="sng" dirty="0" smtClean="0"/>
              <a:t> de familias burguesas liberales muy cultas.</a:t>
            </a:r>
          </a:p>
          <a:p>
            <a:r>
              <a:rPr lang="es-ES" sz="2200" b="1" u="sng" dirty="0" smtClean="0"/>
              <a:t>Mantienen una evolución conjunta.</a:t>
            </a:r>
          </a:p>
          <a:p>
            <a:r>
              <a:rPr lang="es-ES" sz="2200" b="1" u="sng" dirty="0" smtClean="0"/>
              <a:t>Síntesis </a:t>
            </a:r>
            <a:r>
              <a:rPr lang="es-ES" sz="2200" b="1" u="sng" dirty="0"/>
              <a:t>entre vanguardia y tradición: </a:t>
            </a:r>
            <a:r>
              <a:rPr lang="es-ES" sz="2200" dirty="0"/>
              <a:t>Aglutinan </a:t>
            </a:r>
            <a:r>
              <a:rPr lang="es-ES" sz="2200" dirty="0" smtClean="0"/>
              <a:t>poesía </a:t>
            </a:r>
            <a:r>
              <a:rPr lang="es-ES" sz="2200" dirty="0"/>
              <a:t>popular y </a:t>
            </a:r>
            <a:r>
              <a:rPr lang="es-ES" sz="2200" dirty="0" err="1" smtClean="0"/>
              <a:t>tradiciona.Usan</a:t>
            </a:r>
            <a:r>
              <a:rPr lang="es-ES" sz="2200" dirty="0" smtClean="0"/>
              <a:t> esquemas métricos </a:t>
            </a:r>
            <a:r>
              <a:rPr lang="es-ES" sz="2200" dirty="0" err="1" smtClean="0"/>
              <a:t>tadicionales</a:t>
            </a:r>
            <a:r>
              <a:rPr lang="es-ES" sz="2200" dirty="0" smtClean="0"/>
              <a:t>(romances y sonetos), y se ven influidos por </a:t>
            </a:r>
            <a:r>
              <a:rPr lang="es-ES" sz="2200" dirty="0"/>
              <a:t>corrientes de vanguardia (creacionismo) y autores contemporáneos (Juan Ramón).</a:t>
            </a:r>
          </a:p>
          <a:p>
            <a:pPr lvl="0"/>
            <a:r>
              <a:rPr lang="es-ES" sz="2200" b="1" u="sng" dirty="0"/>
              <a:t>Renovación poética: </a:t>
            </a:r>
            <a:r>
              <a:rPr lang="es-ES" sz="2200" dirty="0"/>
              <a:t>Recuperan versos y estrofas dela tradición española (romance y soneto) y desarrollan el empleo del verso libre, el ritmo se asienta en la reiteración de ideas, palabras, acentos o estructuras sintácticas.</a:t>
            </a:r>
          </a:p>
        </p:txBody>
      </p:sp>
      <p:pic>
        <p:nvPicPr>
          <p:cNvPr id="19458" name="Picture 2" descr="http://1.bp.blogspot.com/-kDzYi1rdS8s/TbaP-POGyQI/AAAAAAAAADM/Cl2UzfH1HR4/s1600/Generacion_del_27_I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188640"/>
            <a:ext cx="3667125" cy="252028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 noGrp="1"/>
          </p:cNvSpPr>
          <p:nvPr>
            <p:ph type="title" idx="4294967295"/>
          </p:nvPr>
        </p:nvSpPr>
        <p:spPr>
          <a:xfrm>
            <a:off x="467544" y="273050"/>
            <a:ext cx="7762056" cy="1146175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ctr">
              <a:buNone/>
            </a:pPr>
            <a:r>
              <a:rPr lang="es-ES" dirty="0" smtClean="0"/>
              <a:t>GENERACIÓN </a:t>
            </a:r>
            <a:r>
              <a:rPr lang="es-ES" dirty="0"/>
              <a:t>DEL 27</a:t>
            </a:r>
          </a:p>
        </p:txBody>
      </p:sp>
      <p:sp>
        <p:nvSpPr>
          <p:cNvPr id="3" name="2 Marcador de texto"/>
          <p:cNvSpPr txBox="1">
            <a:spLocks noGrp="1"/>
          </p:cNvSpPr>
          <p:nvPr>
            <p:ph type="body" idx="4294967295"/>
          </p:nvPr>
        </p:nvSpPr>
        <p:spPr>
          <a:xfrm>
            <a:off x="539552" y="1285860"/>
            <a:ext cx="7690048" cy="5095467"/>
          </a:xfrm>
        </p:spPr>
        <p:txBody>
          <a:bodyPr>
            <a:normAutofit fontScale="70000" lnSpcReduction="20000"/>
          </a:bodyPr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es-E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es-E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s-ES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s-ES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s-E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s-E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s-E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s-E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s-E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s-E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>
              <a:buNone/>
            </a:pPr>
            <a:r>
              <a:rPr lang="es-ES" sz="2200" b="1" u="sng" dirty="0" smtClean="0"/>
              <a:t>ETAPAS:</a:t>
            </a:r>
          </a:p>
          <a:p>
            <a:pPr lvl="0"/>
            <a:r>
              <a:rPr lang="es-ES" sz="2200" b="1" u="sng" dirty="0" smtClean="0">
                <a:solidFill>
                  <a:srgbClr val="00B0F0"/>
                </a:solidFill>
              </a:rPr>
              <a:t>1ª </a:t>
            </a:r>
            <a:r>
              <a:rPr lang="es-ES" sz="2200" b="1" u="sng" dirty="0">
                <a:solidFill>
                  <a:srgbClr val="00B0F0"/>
                </a:solidFill>
              </a:rPr>
              <a:t>ETAPA (HASTA 1927):</a:t>
            </a:r>
            <a:r>
              <a:rPr lang="es-ES" sz="2200" dirty="0">
                <a:solidFill>
                  <a:srgbClr val="00B0F0"/>
                </a:solidFill>
              </a:rPr>
              <a:t> </a:t>
            </a:r>
            <a:r>
              <a:rPr lang="es-ES" sz="2200" dirty="0"/>
              <a:t>Influencia </a:t>
            </a:r>
            <a:r>
              <a:rPr lang="es-ES" sz="2200" dirty="0" smtClean="0"/>
              <a:t>del </a:t>
            </a:r>
            <a:r>
              <a:rPr lang="es-ES" sz="2200" dirty="0" err="1" smtClean="0">
                <a:solidFill>
                  <a:srgbClr val="FF0000"/>
                </a:solidFill>
              </a:rPr>
              <a:t>neopopularismo</a:t>
            </a:r>
            <a:r>
              <a:rPr lang="es-ES" sz="2200" dirty="0" smtClean="0">
                <a:solidFill>
                  <a:srgbClr val="FF0000"/>
                </a:solidFill>
              </a:rPr>
              <a:t>: </a:t>
            </a:r>
            <a:r>
              <a:rPr lang="es-ES" sz="2200" dirty="0" smtClean="0"/>
              <a:t>(</a:t>
            </a:r>
            <a:r>
              <a:rPr lang="es-ES" sz="2200" i="1" dirty="0" smtClean="0">
                <a:solidFill>
                  <a:srgbClr val="92D050"/>
                </a:solidFill>
              </a:rPr>
              <a:t>Romancero Gitano</a:t>
            </a:r>
            <a:r>
              <a:rPr lang="es-ES" sz="2200" i="1" dirty="0" smtClean="0"/>
              <a:t> </a:t>
            </a:r>
            <a:r>
              <a:rPr lang="es-ES" sz="2200" dirty="0" smtClean="0"/>
              <a:t>de Lorca </a:t>
            </a:r>
            <a:r>
              <a:rPr lang="es-ES" sz="2200" i="1" dirty="0" smtClean="0"/>
              <a:t>y </a:t>
            </a:r>
            <a:r>
              <a:rPr lang="es-ES" sz="2200" i="1" dirty="0" smtClean="0">
                <a:solidFill>
                  <a:srgbClr val="92D050"/>
                </a:solidFill>
              </a:rPr>
              <a:t>Marinero en tierra </a:t>
            </a:r>
            <a:r>
              <a:rPr lang="es-ES" sz="2200" dirty="0" smtClean="0"/>
              <a:t>de Albert)i y  </a:t>
            </a:r>
            <a:r>
              <a:rPr lang="es-ES" sz="2200" dirty="0"/>
              <a:t>las </a:t>
            </a:r>
            <a:r>
              <a:rPr lang="es-ES" sz="2200" dirty="0">
                <a:solidFill>
                  <a:srgbClr val="FF0000"/>
                </a:solidFill>
              </a:rPr>
              <a:t>vanguardias</a:t>
            </a:r>
            <a:r>
              <a:rPr lang="es-ES" sz="2200" dirty="0"/>
              <a:t>, de Ramón Gómez de la Serna y de Juan Ramón Jiménez, lo que los orienta a la </a:t>
            </a:r>
            <a:r>
              <a:rPr lang="es-ES" sz="2200" dirty="0">
                <a:solidFill>
                  <a:srgbClr val="FF0000"/>
                </a:solidFill>
              </a:rPr>
              <a:t>poesía pura</a:t>
            </a:r>
            <a:r>
              <a:rPr lang="es-ES" sz="2200" dirty="0"/>
              <a:t>, basada en </a:t>
            </a:r>
            <a:r>
              <a:rPr lang="es-ES" sz="2200" dirty="0" smtClean="0"/>
              <a:t>metáforas </a:t>
            </a:r>
            <a:r>
              <a:rPr lang="es-ES" sz="2200" dirty="0"/>
              <a:t>deslumbrantes. Admiración por </a:t>
            </a:r>
            <a:r>
              <a:rPr lang="es-ES" sz="2200" dirty="0" smtClean="0"/>
              <a:t>Góngora. </a:t>
            </a:r>
            <a:r>
              <a:rPr lang="es-ES" sz="2200" dirty="0" err="1" smtClean="0"/>
              <a:t>Ej</a:t>
            </a:r>
            <a:r>
              <a:rPr lang="es-ES" sz="2200" dirty="0" smtClean="0"/>
              <a:t>: </a:t>
            </a:r>
            <a:r>
              <a:rPr lang="es-ES" sz="2200" i="1" dirty="0" smtClean="0">
                <a:solidFill>
                  <a:srgbClr val="00B050"/>
                </a:solidFill>
              </a:rPr>
              <a:t>La voz a ti debida </a:t>
            </a:r>
            <a:r>
              <a:rPr lang="es-ES" sz="2200" dirty="0" smtClean="0"/>
              <a:t>y</a:t>
            </a:r>
            <a:r>
              <a:rPr lang="es-ES" sz="2200" i="1" dirty="0" smtClean="0"/>
              <a:t> </a:t>
            </a:r>
            <a:r>
              <a:rPr lang="es-ES" sz="2200" i="1" dirty="0" smtClean="0">
                <a:solidFill>
                  <a:srgbClr val="00B050"/>
                </a:solidFill>
              </a:rPr>
              <a:t>razón de amor </a:t>
            </a:r>
            <a:r>
              <a:rPr lang="es-ES" sz="2200" dirty="0" smtClean="0"/>
              <a:t>de Pedro Salinas.</a:t>
            </a:r>
          </a:p>
          <a:p>
            <a:pPr lvl="0">
              <a:buNone/>
            </a:pPr>
            <a:r>
              <a:rPr lang="es-ES" sz="2200" dirty="0" smtClean="0"/>
              <a:t>(A través del amor, el yo poético descubre el tú esencial de la persona amada)</a:t>
            </a:r>
          </a:p>
          <a:p>
            <a:pPr lvl="0">
              <a:buNone/>
            </a:pPr>
            <a:r>
              <a:rPr lang="es-ES" sz="2200" dirty="0" smtClean="0">
                <a:solidFill>
                  <a:srgbClr val="00B050"/>
                </a:solidFill>
              </a:rPr>
              <a:t>Cántico</a:t>
            </a:r>
            <a:r>
              <a:rPr lang="es-ES" sz="2200" dirty="0" smtClean="0"/>
              <a:t> de Jorge Guillén. (El poeta optimista considera que el mundo está bien hecho)</a:t>
            </a:r>
            <a:endParaRPr lang="es-ES" sz="2200" dirty="0"/>
          </a:p>
          <a:p>
            <a:pPr lvl="0"/>
            <a:r>
              <a:rPr lang="es-ES" sz="2200" b="1" u="sng" dirty="0">
                <a:solidFill>
                  <a:srgbClr val="00B0F0"/>
                </a:solidFill>
              </a:rPr>
              <a:t>2ª ETAPA (1927-1936</a:t>
            </a:r>
            <a:r>
              <a:rPr lang="es-ES" sz="2200" b="1" u="sng" dirty="0"/>
              <a:t>):</a:t>
            </a:r>
            <a:r>
              <a:rPr lang="es-ES" sz="2200" dirty="0"/>
              <a:t> Creciente rehumanización de la poesía por la influencia del </a:t>
            </a:r>
            <a:r>
              <a:rPr lang="es-ES" sz="2200" dirty="0">
                <a:solidFill>
                  <a:srgbClr val="FF0000"/>
                </a:solidFill>
              </a:rPr>
              <a:t>surrealismo</a:t>
            </a:r>
            <a:r>
              <a:rPr lang="es-ES" sz="2200" dirty="0"/>
              <a:t>. Temas: amor, inquietudes o frustraciones humanas</a:t>
            </a:r>
            <a:r>
              <a:rPr lang="es-ES" sz="2200" dirty="0" smtClean="0"/>
              <a:t>.</a:t>
            </a:r>
          </a:p>
          <a:p>
            <a:pPr lvl="0">
              <a:buNone/>
            </a:pPr>
            <a:r>
              <a:rPr lang="es-ES" sz="2200" i="1" dirty="0" smtClean="0">
                <a:solidFill>
                  <a:srgbClr val="92D050"/>
                </a:solidFill>
              </a:rPr>
              <a:t>La realidad y el deseo </a:t>
            </a:r>
            <a:r>
              <a:rPr lang="es-ES" sz="2200" dirty="0" smtClean="0"/>
              <a:t>de Cernuda.</a:t>
            </a:r>
          </a:p>
          <a:p>
            <a:pPr lvl="0">
              <a:buNone/>
            </a:pPr>
            <a:r>
              <a:rPr lang="es-ES" sz="2200" i="1" dirty="0" smtClean="0">
                <a:solidFill>
                  <a:srgbClr val="92D050"/>
                </a:solidFill>
              </a:rPr>
              <a:t>Poeta en Nueva York </a:t>
            </a:r>
            <a:r>
              <a:rPr lang="es-ES" sz="2200" dirty="0" smtClean="0"/>
              <a:t>de Lorca</a:t>
            </a:r>
          </a:p>
          <a:p>
            <a:pPr lvl="0">
              <a:buNone/>
            </a:pPr>
            <a:r>
              <a:rPr lang="es-ES" sz="2200" i="1" dirty="0" smtClean="0">
                <a:solidFill>
                  <a:srgbClr val="92D050"/>
                </a:solidFill>
              </a:rPr>
              <a:t>Sobre los ángeles </a:t>
            </a:r>
            <a:r>
              <a:rPr lang="es-ES" sz="2200" dirty="0" smtClean="0"/>
              <a:t>de Alberti.</a:t>
            </a:r>
          </a:p>
          <a:p>
            <a:pPr lvl="0">
              <a:buNone/>
            </a:pPr>
            <a:r>
              <a:rPr lang="es-ES" sz="2200" i="1" dirty="0" smtClean="0">
                <a:solidFill>
                  <a:srgbClr val="92D050"/>
                </a:solidFill>
              </a:rPr>
              <a:t>La destrucción o el amor, espadas como labios </a:t>
            </a:r>
            <a:r>
              <a:rPr lang="es-ES" sz="2200" dirty="0" smtClean="0"/>
              <a:t>de Aleixandre</a:t>
            </a:r>
            <a:endParaRPr lang="es-ES" sz="2200" dirty="0"/>
          </a:p>
          <a:p>
            <a:pPr lvl="0"/>
            <a:r>
              <a:rPr lang="es-ES" sz="2200" b="1" u="sng" dirty="0">
                <a:solidFill>
                  <a:srgbClr val="00B0F0"/>
                </a:solidFill>
              </a:rPr>
              <a:t>3ª ETAPA (HASTA 1939)</a:t>
            </a:r>
            <a:r>
              <a:rPr lang="es-ES" sz="2200" b="1" u="sng" dirty="0"/>
              <a:t>: </a:t>
            </a:r>
            <a:r>
              <a:rPr lang="es-ES" sz="2200" dirty="0"/>
              <a:t>A partir de la Guerra Civil, la política y la lucha se reflejan en la creación artística, y tras el final del conflicto, el grupo se dispersa y  cada poeta sigue su camino personal.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 noGrp="1"/>
          </p:cNvSpPr>
          <p:nvPr>
            <p:ph type="title" idx="4294967295"/>
          </p:nvPr>
        </p:nvSpPr>
        <p:spPr>
          <a:xfrm>
            <a:off x="539552" y="273050"/>
            <a:ext cx="7690048" cy="1146175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ctr">
              <a:buNone/>
            </a:pPr>
            <a:r>
              <a:rPr lang="es-ES" dirty="0"/>
              <a:t>PEDRO SALINAS</a:t>
            </a:r>
          </a:p>
        </p:txBody>
      </p:sp>
      <p:sp>
        <p:nvSpPr>
          <p:cNvPr id="3" name="2 Marcador de texto"/>
          <p:cNvSpPr txBox="1">
            <a:spLocks noGrp="1"/>
          </p:cNvSpPr>
          <p:nvPr>
            <p:ph type="body" idx="4294967295"/>
          </p:nvPr>
        </p:nvSpPr>
        <p:spPr>
          <a:xfrm>
            <a:off x="827584" y="1604962"/>
            <a:ext cx="4032448" cy="4920381"/>
          </a:xfrm>
        </p:spPr>
        <p:txBody>
          <a:bodyPr>
            <a:normAutofit fontScale="92500" lnSpcReduction="10000"/>
          </a:bodyPr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es-E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es-E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s-ES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s-ES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s-E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s-E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s-E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s-E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s-E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s-E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es-ES" sz="2200" dirty="0"/>
              <a:t>La poesía era un modo de indagación en la esencia de la realidad y en la experiencia vivida, y sobre todo un </a:t>
            </a:r>
            <a:r>
              <a:rPr lang="es-ES" sz="2200" dirty="0">
                <a:solidFill>
                  <a:srgbClr val="0070C0"/>
                </a:solidFill>
              </a:rPr>
              <a:t>ahondamiento intelectual en el sentimiento del amor</a:t>
            </a:r>
            <a:r>
              <a:rPr lang="es-ES" sz="2200" dirty="0"/>
              <a:t>.</a:t>
            </a:r>
          </a:p>
          <a:p>
            <a:pPr lvl="0"/>
            <a:r>
              <a:rPr lang="es-ES" sz="2200" dirty="0"/>
              <a:t>Tres virtudes que el poeta consideraba esenciales: </a:t>
            </a:r>
            <a:r>
              <a:rPr lang="es-ES" sz="2200" dirty="0">
                <a:solidFill>
                  <a:srgbClr val="0070C0"/>
                </a:solidFill>
              </a:rPr>
              <a:t>belleza, autenticidad y inteligencia</a:t>
            </a:r>
            <a:r>
              <a:rPr lang="es-ES" sz="2200" dirty="0"/>
              <a:t>. Poseía </a:t>
            </a:r>
            <a:r>
              <a:rPr lang="es-ES" sz="2200" dirty="0">
                <a:solidFill>
                  <a:srgbClr val="0070C0"/>
                </a:solidFill>
              </a:rPr>
              <a:t>aparente sencillez de su lenguaje</a:t>
            </a:r>
          </a:p>
          <a:p>
            <a:pPr lvl="0"/>
            <a:r>
              <a:rPr lang="es-ES" sz="2200" i="1" dirty="0">
                <a:solidFill>
                  <a:srgbClr val="92D050"/>
                </a:solidFill>
              </a:rPr>
              <a:t>Presagios, Seguro azar, Fábula y signo</a:t>
            </a:r>
            <a:r>
              <a:rPr lang="es-ES" sz="2200" dirty="0">
                <a:solidFill>
                  <a:srgbClr val="92D050"/>
                </a:solidFill>
              </a:rPr>
              <a:t>... </a:t>
            </a:r>
            <a:r>
              <a:rPr lang="es-ES" sz="2200" dirty="0"/>
              <a:t>que lo consagran como el gran poeta del amor.</a:t>
            </a:r>
          </a:p>
        </p:txBody>
      </p:sp>
      <p:pic>
        <p:nvPicPr>
          <p:cNvPr id="15362" name="Picture 2" descr="http://mirincondelabahia.files.wordpress.com/2011/12/el-poeta-espac3b1ol-de-la-generacic3b3n-del-27c2b4-pedro-salinas-1891-195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1916832"/>
            <a:ext cx="3790950" cy="38100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 noGrp="1"/>
          </p:cNvSpPr>
          <p:nvPr>
            <p:ph type="title" idx="4294967295"/>
          </p:nvPr>
        </p:nvSpPr>
        <p:spPr>
          <a:xfrm>
            <a:off x="0" y="273050"/>
            <a:ext cx="8229600" cy="1146175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ctr">
              <a:buNone/>
            </a:pPr>
            <a:r>
              <a:rPr lang="es-ES" dirty="0"/>
              <a:t>JORGE GUILLÉN</a:t>
            </a:r>
          </a:p>
        </p:txBody>
      </p:sp>
      <p:sp>
        <p:nvSpPr>
          <p:cNvPr id="3" name="2 Marcador de texto"/>
          <p:cNvSpPr txBox="1">
            <a:spLocks noGrp="1"/>
          </p:cNvSpPr>
          <p:nvPr>
            <p:ph type="body" idx="4294967295"/>
          </p:nvPr>
        </p:nvSpPr>
        <p:spPr>
          <a:xfrm>
            <a:off x="3995936" y="1604963"/>
            <a:ext cx="4392488" cy="4632349"/>
          </a:xfrm>
        </p:spPr>
        <p:txBody>
          <a:bodyPr>
            <a:normAutofit lnSpcReduction="10000"/>
          </a:bodyPr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es-E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es-E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s-ES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s-ES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s-E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s-E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s-E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s-E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s-E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s-E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es-ES" sz="2200" dirty="0"/>
              <a:t>El más próximo a la </a:t>
            </a:r>
            <a:r>
              <a:rPr lang="es-ES" sz="2200" dirty="0">
                <a:solidFill>
                  <a:srgbClr val="0070C0"/>
                </a:solidFill>
              </a:rPr>
              <a:t>poesía </a:t>
            </a:r>
            <a:r>
              <a:rPr lang="es-ES" sz="2200" dirty="0" smtClean="0">
                <a:solidFill>
                  <a:srgbClr val="0070C0"/>
                </a:solidFill>
              </a:rPr>
              <a:t>pura</a:t>
            </a:r>
            <a:r>
              <a:rPr lang="es-ES" sz="2200" dirty="0" smtClean="0"/>
              <a:t> . </a:t>
            </a:r>
            <a:r>
              <a:rPr lang="es-ES" sz="2200" dirty="0"/>
              <a:t>E</a:t>
            </a:r>
            <a:r>
              <a:rPr lang="es-ES" sz="2200" dirty="0" smtClean="0"/>
              <a:t>l </a:t>
            </a:r>
            <a:r>
              <a:rPr lang="es-ES" sz="2200" dirty="0"/>
              <a:t>tema central de sus versos: </a:t>
            </a:r>
            <a:r>
              <a:rPr lang="es-ES" sz="2200" dirty="0">
                <a:solidFill>
                  <a:srgbClr val="0070C0"/>
                </a:solidFill>
              </a:rPr>
              <a:t>el entusiasmo vital y el optimismo</a:t>
            </a:r>
            <a:r>
              <a:rPr lang="es-ES" sz="2200" dirty="0"/>
              <a:t>. Estilo desnudo y pulido.</a:t>
            </a:r>
          </a:p>
          <a:p>
            <a:pPr lvl="0"/>
            <a:r>
              <a:rPr lang="es-ES" sz="2200" dirty="0"/>
              <a:t>Su obra </a:t>
            </a:r>
            <a:r>
              <a:rPr lang="es-ES" sz="2200" i="1" dirty="0">
                <a:solidFill>
                  <a:srgbClr val="92D050"/>
                </a:solidFill>
              </a:rPr>
              <a:t>Aire Nuestro</a:t>
            </a:r>
            <a:r>
              <a:rPr lang="es-ES" sz="2200" dirty="0">
                <a:solidFill>
                  <a:srgbClr val="92D050"/>
                </a:solidFill>
              </a:rPr>
              <a:t> </a:t>
            </a:r>
            <a:r>
              <a:rPr lang="es-ES" sz="2200" dirty="0"/>
              <a:t>abarca tres ciclos: </a:t>
            </a:r>
            <a:r>
              <a:rPr lang="es-ES" sz="2200" i="1" dirty="0">
                <a:solidFill>
                  <a:srgbClr val="92D050"/>
                </a:solidFill>
              </a:rPr>
              <a:t>Cántico</a:t>
            </a:r>
            <a:r>
              <a:rPr lang="es-ES" sz="2200" dirty="0"/>
              <a:t>, se centra en la contemplación y la celebración de la vida;</a:t>
            </a:r>
            <a:r>
              <a:rPr lang="es-ES" sz="2200" i="1" dirty="0"/>
              <a:t> </a:t>
            </a:r>
            <a:r>
              <a:rPr lang="es-ES" sz="2200" i="1" dirty="0">
                <a:solidFill>
                  <a:srgbClr val="92D050"/>
                </a:solidFill>
              </a:rPr>
              <a:t>Clamor</a:t>
            </a:r>
            <a:r>
              <a:rPr lang="es-ES" sz="2200" dirty="0">
                <a:solidFill>
                  <a:srgbClr val="92D050"/>
                </a:solidFill>
              </a:rPr>
              <a:t>,</a:t>
            </a:r>
            <a:r>
              <a:rPr lang="es-ES" sz="2200" dirty="0"/>
              <a:t> incorpora rechazo al dolor y la injusticia, sin perder el optimismo; y </a:t>
            </a:r>
            <a:r>
              <a:rPr lang="es-ES" sz="2200" i="1" dirty="0">
                <a:solidFill>
                  <a:srgbClr val="92D050"/>
                </a:solidFill>
              </a:rPr>
              <a:t>Homenaje</a:t>
            </a:r>
            <a:r>
              <a:rPr lang="es-ES" sz="2200" dirty="0"/>
              <a:t>, dedica a distintos personajes de la historia y la literatura.</a:t>
            </a:r>
          </a:p>
        </p:txBody>
      </p:sp>
      <p:pic>
        <p:nvPicPr>
          <p:cNvPr id="13316" name="Picture 4" descr="http://www.culodecebra.com/blog/hh-0352-jorge-guillen-poeta-generacion-27-biografia-cronologica-sus-obra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1700808"/>
            <a:ext cx="3209033" cy="4479777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 noGrp="1"/>
          </p:cNvSpPr>
          <p:nvPr>
            <p:ph type="title" idx="4294967295"/>
          </p:nvPr>
        </p:nvSpPr>
        <p:spPr>
          <a:xfrm>
            <a:off x="1115616" y="273050"/>
            <a:ext cx="7113984" cy="1146175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ctr">
              <a:buNone/>
            </a:pPr>
            <a:r>
              <a:rPr lang="es-ES" dirty="0"/>
              <a:t>GERARDO DIEGO</a:t>
            </a:r>
          </a:p>
        </p:txBody>
      </p:sp>
      <p:sp>
        <p:nvSpPr>
          <p:cNvPr id="3" name="2 Marcador de texto"/>
          <p:cNvSpPr txBox="1">
            <a:spLocks noGrp="1"/>
          </p:cNvSpPr>
          <p:nvPr>
            <p:ph type="body" idx="4294967295"/>
          </p:nvPr>
        </p:nvSpPr>
        <p:spPr>
          <a:xfrm>
            <a:off x="683568" y="1604963"/>
            <a:ext cx="5400600" cy="4525962"/>
          </a:xfrm>
        </p:spPr>
        <p:txBody>
          <a:bodyPr>
            <a:normAutofit fontScale="92500"/>
          </a:bodyPr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es-E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es-E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s-ES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s-ES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s-E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s-E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s-E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s-E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s-E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s-E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es-ES" sz="2200" dirty="0"/>
              <a:t>Como creador </a:t>
            </a:r>
            <a:r>
              <a:rPr lang="es-ES" sz="2200" dirty="0">
                <a:solidFill>
                  <a:srgbClr val="0070C0"/>
                </a:solidFill>
              </a:rPr>
              <a:t>vanguardista</a:t>
            </a:r>
            <a:r>
              <a:rPr lang="es-ES" sz="2200" dirty="0"/>
              <a:t> fue representante del </a:t>
            </a:r>
            <a:r>
              <a:rPr lang="es-ES" sz="2200" dirty="0">
                <a:solidFill>
                  <a:srgbClr val="0070C0"/>
                </a:solidFill>
              </a:rPr>
              <a:t>creacionismo</a:t>
            </a:r>
            <a:r>
              <a:rPr lang="es-ES" sz="2200" dirty="0"/>
              <a:t>, y escribió en esta línea poemas con imaginativas </a:t>
            </a:r>
            <a:r>
              <a:rPr lang="es-ES" sz="2200" dirty="0" smtClean="0"/>
              <a:t>metáforas.</a:t>
            </a:r>
            <a:endParaRPr lang="es-ES" sz="2200" dirty="0"/>
          </a:p>
          <a:p>
            <a:pPr lvl="0"/>
            <a:r>
              <a:rPr lang="es-ES" sz="2200" dirty="0"/>
              <a:t>Su poesía destaca por el dominio de los </a:t>
            </a:r>
            <a:r>
              <a:rPr lang="es-ES" sz="2200" dirty="0">
                <a:solidFill>
                  <a:srgbClr val="0070C0"/>
                </a:solidFill>
              </a:rPr>
              <a:t>recursos vanguardistas y clásicos </a:t>
            </a:r>
            <a:r>
              <a:rPr lang="es-ES" sz="2200" dirty="0"/>
              <a:t>que se emplean con sensibilidad e imaginación.</a:t>
            </a:r>
          </a:p>
          <a:p>
            <a:pPr lvl="0"/>
            <a:r>
              <a:rPr lang="es-ES" sz="2200" dirty="0"/>
              <a:t>Pertenecen a su vertiente innovadora:</a:t>
            </a:r>
            <a:r>
              <a:rPr lang="es-ES" sz="2200" i="1" dirty="0"/>
              <a:t> </a:t>
            </a:r>
            <a:r>
              <a:rPr lang="es-ES" sz="2200" i="1" dirty="0">
                <a:solidFill>
                  <a:srgbClr val="92D050"/>
                </a:solidFill>
              </a:rPr>
              <a:t>Imagen, Manual de Espumas o la Fábula de Equis y Zeda</a:t>
            </a:r>
            <a:r>
              <a:rPr lang="es-ES" sz="2200" dirty="0"/>
              <a:t>.</a:t>
            </a:r>
          </a:p>
          <a:p>
            <a:pPr lvl="0"/>
            <a:r>
              <a:rPr lang="es-ES" sz="2200" dirty="0"/>
              <a:t>En la línea tradicional se incluyen: </a:t>
            </a:r>
            <a:r>
              <a:rPr lang="es-ES" sz="2200" i="1" dirty="0">
                <a:solidFill>
                  <a:srgbClr val="92D050"/>
                </a:solidFill>
              </a:rPr>
              <a:t>Versos humanos, Versos divinos o Soria.</a:t>
            </a:r>
          </a:p>
        </p:txBody>
      </p:sp>
      <p:pic>
        <p:nvPicPr>
          <p:cNvPr id="11266" name="Picture 2" descr="http://www.escritores.org/imag/diego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1700808"/>
            <a:ext cx="2476500" cy="4176464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 noGrp="1"/>
          </p:cNvSpPr>
          <p:nvPr>
            <p:ph type="title" idx="4294967295"/>
          </p:nvPr>
        </p:nvSpPr>
        <p:spPr>
          <a:xfrm>
            <a:off x="0" y="273050"/>
            <a:ext cx="8229600" cy="1146175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ctr">
              <a:buNone/>
            </a:pPr>
            <a:r>
              <a:rPr lang="es-ES" dirty="0"/>
              <a:t>VICENTE ALEIXANDRE</a:t>
            </a:r>
          </a:p>
        </p:txBody>
      </p:sp>
      <p:sp>
        <p:nvSpPr>
          <p:cNvPr id="3" name="2 Marcador de texto"/>
          <p:cNvSpPr txBox="1">
            <a:spLocks noGrp="1"/>
          </p:cNvSpPr>
          <p:nvPr>
            <p:ph type="body" idx="4294967295"/>
          </p:nvPr>
        </p:nvSpPr>
        <p:spPr>
          <a:xfrm>
            <a:off x="395536" y="1556792"/>
            <a:ext cx="8229600" cy="5040560"/>
          </a:xfrm>
        </p:spPr>
        <p:txBody>
          <a:bodyPr>
            <a:normAutofit fontScale="92500"/>
          </a:bodyPr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es-E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es-E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s-ES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s-ES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s-E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s-E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s-E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s-E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s-E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s-E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r>
              <a:rPr lang="es-ES" sz="2200" dirty="0"/>
              <a:t>En una </a:t>
            </a:r>
            <a:r>
              <a:rPr lang="es-ES" sz="2200" dirty="0">
                <a:solidFill>
                  <a:srgbClr val="00B0F0"/>
                </a:solidFill>
              </a:rPr>
              <a:t>primera etapa ve al hombre como criatura angustiada y desvalida, cuya aspiración liberadora es fundirse con la naturaleza. Buscará en la solidaridad </a:t>
            </a:r>
            <a:r>
              <a:rPr lang="es-ES" sz="2200" dirty="0"/>
              <a:t>humana una salida al desvalimiento.</a:t>
            </a:r>
          </a:p>
          <a:p>
            <a:pPr lvl="0"/>
            <a:r>
              <a:rPr lang="es-ES" sz="2200" dirty="0"/>
              <a:t>La poesía de Aleixandre </a:t>
            </a:r>
            <a:r>
              <a:rPr lang="es-ES" sz="2200" dirty="0" smtClean="0"/>
              <a:t>se                                                   </a:t>
            </a:r>
            <a:r>
              <a:rPr lang="es-ES" sz="2200" dirty="0"/>
              <a:t>caracteriza por el </a:t>
            </a:r>
            <a:r>
              <a:rPr lang="es-ES" sz="2200" dirty="0">
                <a:solidFill>
                  <a:srgbClr val="00B0F0"/>
                </a:solidFill>
              </a:rPr>
              <a:t>verso </a:t>
            </a:r>
            <a:r>
              <a:rPr lang="es-ES" sz="2200" dirty="0" smtClean="0">
                <a:solidFill>
                  <a:srgbClr val="00B0F0"/>
                </a:solidFill>
              </a:rPr>
              <a:t>libre                                                         </a:t>
            </a:r>
            <a:r>
              <a:rPr lang="es-ES" sz="2200" dirty="0">
                <a:solidFill>
                  <a:srgbClr val="00B0F0"/>
                </a:solidFill>
              </a:rPr>
              <a:t>lleno de imágenes </a:t>
            </a:r>
            <a:r>
              <a:rPr lang="es-ES" sz="2200" dirty="0" smtClean="0">
                <a:solidFill>
                  <a:srgbClr val="00B0F0"/>
                </a:solidFill>
              </a:rPr>
              <a:t>visionarias                                                        </a:t>
            </a:r>
            <a:r>
              <a:rPr lang="es-ES" sz="2200" dirty="0"/>
              <a:t>que se suceden </a:t>
            </a:r>
            <a:r>
              <a:rPr lang="es-ES" sz="2200" dirty="0" smtClean="0"/>
              <a:t>generando                                             </a:t>
            </a:r>
            <a:r>
              <a:rPr lang="es-ES" sz="2200" dirty="0"/>
              <a:t>sugerencias.</a:t>
            </a:r>
          </a:p>
          <a:p>
            <a:pPr lvl="0"/>
            <a:r>
              <a:rPr lang="es-ES" sz="2200" dirty="0"/>
              <a:t>Pertenecen a su </a:t>
            </a:r>
            <a:r>
              <a:rPr lang="es-ES" sz="2200" dirty="0" smtClean="0"/>
              <a:t>primera                                                                    </a:t>
            </a:r>
            <a:r>
              <a:rPr lang="es-ES" sz="2200" dirty="0"/>
              <a:t>etapa:</a:t>
            </a:r>
            <a:r>
              <a:rPr lang="es-ES" sz="2200" i="1" dirty="0"/>
              <a:t> </a:t>
            </a:r>
            <a:r>
              <a:rPr lang="es-ES" sz="2200" i="1" dirty="0">
                <a:solidFill>
                  <a:srgbClr val="92D050"/>
                </a:solidFill>
              </a:rPr>
              <a:t>Ámbito, Pasión de </a:t>
            </a:r>
            <a:r>
              <a:rPr lang="es-ES" sz="2200" i="1" dirty="0" smtClean="0">
                <a:solidFill>
                  <a:srgbClr val="92D050"/>
                </a:solidFill>
              </a:rPr>
              <a:t>la                                                               </a:t>
            </a:r>
            <a:r>
              <a:rPr lang="es-ES" sz="2200" i="1" dirty="0">
                <a:solidFill>
                  <a:srgbClr val="92D050"/>
                </a:solidFill>
              </a:rPr>
              <a:t>tierra, La destrucción o el </a:t>
            </a:r>
            <a:r>
              <a:rPr lang="es-ES" sz="2200" i="1" dirty="0" smtClean="0">
                <a:solidFill>
                  <a:srgbClr val="92D050"/>
                </a:solidFill>
              </a:rPr>
              <a:t>amor                                                           </a:t>
            </a:r>
            <a:r>
              <a:rPr lang="es-ES" sz="2200" i="1" dirty="0">
                <a:solidFill>
                  <a:srgbClr val="92D050"/>
                </a:solidFill>
              </a:rPr>
              <a:t>y Sombra de paraíso</a:t>
            </a:r>
            <a:r>
              <a:rPr lang="es-ES" sz="2200" i="1" dirty="0"/>
              <a:t>.</a:t>
            </a:r>
          </a:p>
          <a:p>
            <a:pPr lvl="0"/>
            <a:r>
              <a:rPr lang="es-ES" sz="2200" dirty="0"/>
              <a:t>Otros títulos:</a:t>
            </a:r>
            <a:r>
              <a:rPr lang="es-ES" sz="2200" i="1" dirty="0"/>
              <a:t> </a:t>
            </a:r>
            <a:r>
              <a:rPr lang="es-ES" sz="2200" i="1" dirty="0">
                <a:solidFill>
                  <a:srgbClr val="92D050"/>
                </a:solidFill>
              </a:rPr>
              <a:t>Historia del </a:t>
            </a:r>
            <a:r>
              <a:rPr lang="es-ES" sz="2200" i="1" dirty="0" smtClean="0">
                <a:solidFill>
                  <a:srgbClr val="92D050"/>
                </a:solidFill>
              </a:rPr>
              <a:t>                                                                corazón </a:t>
            </a:r>
            <a:r>
              <a:rPr lang="es-ES" sz="2200" i="1" dirty="0">
                <a:solidFill>
                  <a:srgbClr val="92D050"/>
                </a:solidFill>
              </a:rPr>
              <a:t>o En un vasto dominio</a:t>
            </a:r>
            <a:r>
              <a:rPr lang="es-ES" sz="2200" i="1" dirty="0"/>
              <a:t>.</a:t>
            </a:r>
          </a:p>
        </p:txBody>
      </p:sp>
      <p:pic>
        <p:nvPicPr>
          <p:cNvPr id="9218" name="Picture 2" descr="http://www.biografiasyvidas.com/biografia/a/fotos/aleixandr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2780928"/>
            <a:ext cx="3955942" cy="36004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o">
  <a:themeElements>
    <a:clrScheme name="Técnico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o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274</TotalTime>
  <Words>1097</Words>
  <Application>Microsoft Office PowerPoint</Application>
  <PresentationFormat>Presentación en pantalla (4:3)</PresentationFormat>
  <Paragraphs>94</Paragraphs>
  <Slides>13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Técnico</vt:lpstr>
      <vt:lpstr>LITERATURA  generación del 27</vt:lpstr>
      <vt:lpstr>LOS COMIENZOS DEL S. XX</vt:lpstr>
      <vt:lpstr>LOS COMIENZOS DEL S.XX</vt:lpstr>
      <vt:lpstr>GENERACIÓN DEL 27</vt:lpstr>
      <vt:lpstr>GENERACIÓN DEL 27</vt:lpstr>
      <vt:lpstr>PEDRO SALINAS</vt:lpstr>
      <vt:lpstr>JORGE GUILLÉN</vt:lpstr>
      <vt:lpstr>GERARDO DIEGO</vt:lpstr>
      <vt:lpstr>VICENTE ALEIXANDRE</vt:lpstr>
      <vt:lpstr>RAFAEL ALBERTI</vt:lpstr>
      <vt:lpstr>LUIS CERNUDA</vt:lpstr>
      <vt:lpstr>FEDERICO GARCÍA LORCA</vt:lpstr>
      <vt:lpstr>Diapositiva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 6 DE PRIMERA MANO</dc:title>
  <dc:creator>ELENA</dc:creator>
  <cp:lastModifiedBy>Mesalina</cp:lastModifiedBy>
  <cp:revision>44</cp:revision>
  <dcterms:created xsi:type="dcterms:W3CDTF">2013-03-05T22:09:46Z</dcterms:created>
  <dcterms:modified xsi:type="dcterms:W3CDTF">2016-05-15T09:15:17Z</dcterms:modified>
</cp:coreProperties>
</file>